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64" r:id="rId4"/>
    <p:sldId id="257" r:id="rId5"/>
    <p:sldId id="258" r:id="rId6"/>
    <p:sldId id="259" r:id="rId7"/>
    <p:sldId id="261" r:id="rId8"/>
    <p:sldId id="260" r:id="rId9"/>
    <p:sldId id="262" r:id="rId10"/>
    <p:sldId id="265" r:id="rId11"/>
    <p:sldId id="269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0060"/>
    <a:srgbClr val="5C0000"/>
    <a:srgbClr val="452103"/>
    <a:srgbClr val="753805"/>
    <a:srgbClr val="09003E"/>
    <a:srgbClr val="8E0000"/>
    <a:srgbClr val="500000"/>
    <a:srgbClr val="0400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7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33518" y="692696"/>
            <a:ext cx="8658962" cy="4248472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/>
              <a:t>Задачей стратегии является эффективное использование наличных ресурсов для достижения основной </a:t>
            </a:r>
            <a:br>
              <a:rPr lang="ru-RU" dirty="0" smtClean="0"/>
            </a:br>
            <a:r>
              <a:rPr lang="ru-RU" sz="6000" b="1" dirty="0" smtClean="0">
                <a:solidFill>
                  <a:srgbClr val="C00000"/>
                </a:solidFill>
              </a:rPr>
              <a:t>цели</a:t>
            </a:r>
            <a:endParaRPr lang="ru-RU" sz="6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748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2" y="444031"/>
            <a:ext cx="2376264" cy="523220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09003E"/>
                </a:solidFill>
              </a:defRPr>
            </a:lvl1pPr>
          </a:lstStyle>
          <a:p>
            <a:r>
              <a:rPr lang="ru-RU" dirty="0"/>
              <a:t>центральная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8247" y="2574777"/>
            <a:ext cx="3619120" cy="3046988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Развитые</a:t>
            </a:r>
          </a:p>
          <a:p>
            <a:r>
              <a:rPr lang="ru-RU" sz="3200" b="1" dirty="0" smtClean="0">
                <a:solidFill>
                  <a:srgbClr val="0070C0"/>
                </a:solidFill>
              </a:rPr>
              <a:t>Здоровые</a:t>
            </a:r>
          </a:p>
          <a:p>
            <a:r>
              <a:rPr lang="ru-RU" sz="3200" b="1" dirty="0" smtClean="0">
                <a:solidFill>
                  <a:srgbClr val="0070C0"/>
                </a:solidFill>
              </a:rPr>
              <a:t>Подготовленные</a:t>
            </a:r>
          </a:p>
          <a:p>
            <a:r>
              <a:rPr lang="ru-RU" sz="3200" b="1" dirty="0" smtClean="0">
                <a:solidFill>
                  <a:srgbClr val="0070C0"/>
                </a:solidFill>
              </a:rPr>
              <a:t>Уверенные в своих силах 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дети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34885" y="452041"/>
            <a:ext cx="1800200" cy="523220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09003E"/>
                </a:solidFill>
              </a:defRPr>
            </a:lvl1pPr>
          </a:lstStyle>
          <a:p>
            <a:r>
              <a:rPr lang="ru-RU" dirty="0"/>
              <a:t>побочная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355485" y="2305969"/>
            <a:ext cx="3535363" cy="830997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5C0000"/>
                </a:solidFill>
              </a:defRPr>
            </a:lvl1pPr>
          </a:lstStyle>
          <a:p>
            <a:r>
              <a:rPr lang="ru-RU" sz="2400" dirty="0"/>
              <a:t>Максимально высокий рейтинг школы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026973" y="4869160"/>
            <a:ext cx="2016224" cy="70788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dirty="0" smtClean="0"/>
              <a:t>Дети и их родители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5308847" y="4869160"/>
            <a:ext cx="1440160" cy="70788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dirty="0" smtClean="0"/>
              <a:t>Учителя и психологи</a:t>
            </a:r>
            <a:endParaRPr lang="ru-RU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 flipH="1">
            <a:off x="2915817" y="784593"/>
            <a:ext cx="834133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5172166" y="784593"/>
            <a:ext cx="98401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Стрелка вправо с вырезом 13"/>
          <p:cNvSpPr/>
          <p:nvPr/>
        </p:nvSpPr>
        <p:spPr>
          <a:xfrm rot="8568294">
            <a:off x="3890047" y="2947664"/>
            <a:ext cx="1457844" cy="51567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3779911" y="188640"/>
            <a:ext cx="1347485" cy="769441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</a:rPr>
              <a:t>цель</a:t>
            </a:r>
            <a:endParaRPr lang="ru-RU" sz="4400" b="1" dirty="0">
              <a:solidFill>
                <a:srgbClr val="C00000"/>
              </a:solidFill>
            </a:endParaRPr>
          </a:p>
        </p:txBody>
      </p:sp>
      <p:sp>
        <p:nvSpPr>
          <p:cNvPr id="27" name="Стрелка вправо с вырезом 26"/>
          <p:cNvSpPr/>
          <p:nvPr/>
        </p:nvSpPr>
        <p:spPr>
          <a:xfrm rot="8206815">
            <a:off x="2013458" y="1502012"/>
            <a:ext cx="1853473" cy="412159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право с вырезом 27"/>
          <p:cNvSpPr/>
          <p:nvPr/>
        </p:nvSpPr>
        <p:spPr>
          <a:xfrm rot="2540200">
            <a:off x="5086374" y="1316999"/>
            <a:ext cx="1720630" cy="43751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0" name="Прямая со стрелкой 29"/>
          <p:cNvCxnSpPr/>
          <p:nvPr/>
        </p:nvCxnSpPr>
        <p:spPr>
          <a:xfrm>
            <a:off x="5868144" y="3205499"/>
            <a:ext cx="0" cy="159165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8035085" y="3205499"/>
            <a:ext cx="0" cy="159165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899592" y="975261"/>
            <a:ext cx="0" cy="151763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7596336" y="975261"/>
            <a:ext cx="0" cy="122960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5905731" y="4378507"/>
            <a:ext cx="21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Кадры и контингент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0991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07703" y="332656"/>
            <a:ext cx="5044449" cy="523220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09003E"/>
                </a:solidFill>
              </a:defRPr>
            </a:lvl1pPr>
          </a:lstStyle>
          <a:p>
            <a:r>
              <a:rPr lang="ru-RU" dirty="0" smtClean="0"/>
              <a:t>Главный инструмент и ресурс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886139" y="1878443"/>
            <a:ext cx="2605741" cy="1384995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sz="2800" dirty="0"/>
              <a:t>Организация учебного процесса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04048" y="1628800"/>
            <a:ext cx="3896211" cy="1815882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sz="2800" dirty="0"/>
              <a:t>Максимальное использование потенциала учителей и обучающихся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3607" y="5067181"/>
            <a:ext cx="2940579" cy="954107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b="1"/>
            </a:lvl1pPr>
          </a:lstStyle>
          <a:p>
            <a:r>
              <a:rPr lang="ru-RU" sz="2800" dirty="0"/>
              <a:t>Профильные классы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20072" y="4995173"/>
            <a:ext cx="2952328" cy="954107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b="1"/>
            </a:lvl1pPr>
          </a:lstStyle>
          <a:p>
            <a:r>
              <a:rPr lang="ru-RU" sz="2800" dirty="0"/>
              <a:t>Индивидуальная траектория</a:t>
            </a:r>
          </a:p>
        </p:txBody>
      </p:sp>
      <p:sp>
        <p:nvSpPr>
          <p:cNvPr id="9" name="Стрелка вправо с вырезом 8"/>
          <p:cNvSpPr/>
          <p:nvPr/>
        </p:nvSpPr>
        <p:spPr>
          <a:xfrm rot="16200000" flipV="1">
            <a:off x="968364" y="4012075"/>
            <a:ext cx="1512168" cy="20955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с вырезом 9"/>
          <p:cNvSpPr/>
          <p:nvPr/>
        </p:nvSpPr>
        <p:spPr>
          <a:xfrm rot="19864263">
            <a:off x="3233131" y="4161612"/>
            <a:ext cx="2529450" cy="216024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с вырезом 10"/>
          <p:cNvSpPr/>
          <p:nvPr/>
        </p:nvSpPr>
        <p:spPr>
          <a:xfrm rot="16200000">
            <a:off x="6248401" y="4025279"/>
            <a:ext cx="1296143" cy="24760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с вырезом 11"/>
          <p:cNvSpPr/>
          <p:nvPr/>
        </p:nvSpPr>
        <p:spPr>
          <a:xfrm rot="12329609">
            <a:off x="2311821" y="3999337"/>
            <a:ext cx="3024336" cy="235023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4" name="Прямая со стрелкой 13"/>
          <p:cNvCxnSpPr/>
          <p:nvPr/>
        </p:nvCxnSpPr>
        <p:spPr>
          <a:xfrm flipH="1">
            <a:off x="2220354" y="1041024"/>
            <a:ext cx="1487550" cy="68949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6180228" y="1028920"/>
            <a:ext cx="504056" cy="443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Стрелка вправо с вырезом 1"/>
          <p:cNvSpPr/>
          <p:nvPr/>
        </p:nvSpPr>
        <p:spPr>
          <a:xfrm>
            <a:off x="3707904" y="2536741"/>
            <a:ext cx="1152128" cy="244187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987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0963" y="2606964"/>
            <a:ext cx="3348852" cy="1384995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09003E"/>
                </a:solidFill>
              </a:defRPr>
            </a:lvl1pPr>
          </a:lstStyle>
          <a:p>
            <a:r>
              <a:rPr lang="ru-RU" dirty="0"/>
              <a:t>Правильная организация учебного процесса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521362" y="2189182"/>
            <a:ext cx="2813861" cy="1815882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09003E"/>
                </a:solidFill>
              </a:defRPr>
            </a:lvl1pPr>
          </a:lstStyle>
          <a:p>
            <a:r>
              <a:rPr lang="ru-RU" dirty="0"/>
              <a:t>Максимальное использование педагогического потенциала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496" y="4492393"/>
            <a:ext cx="2613224" cy="40011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dirty="0"/>
              <a:t>Профильные классы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83968" y="4149080"/>
            <a:ext cx="1584176" cy="92333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b="1"/>
            </a:lvl1pPr>
          </a:lstStyle>
          <a:p>
            <a:r>
              <a:rPr lang="ru-RU" dirty="0" smtClean="0"/>
              <a:t>Огромный потенциал учителей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5726476" y="5458957"/>
            <a:ext cx="1530169" cy="1200329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b="1"/>
            </a:lvl1pPr>
          </a:lstStyle>
          <a:p>
            <a:r>
              <a:rPr lang="ru-RU" dirty="0" smtClean="0"/>
              <a:t>Огромный потенциал эффективной </a:t>
            </a:r>
            <a:r>
              <a:rPr lang="ru-RU" dirty="0" err="1" smtClean="0"/>
              <a:t>расчасовки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224108" y="5085184"/>
            <a:ext cx="2880320" cy="163121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dirty="0"/>
              <a:t>Выбор предметов – индивидуальная линия – индивидуальная </a:t>
            </a:r>
            <a:r>
              <a:rPr lang="ru-RU" dirty="0" err="1"/>
              <a:t>расчасовка</a:t>
            </a:r>
            <a:r>
              <a:rPr lang="ru-RU" dirty="0"/>
              <a:t> по предметам</a:t>
            </a:r>
          </a:p>
        </p:txBody>
      </p:sp>
      <p:cxnSp>
        <p:nvCxnSpPr>
          <p:cNvPr id="12" name="Прямая со стрелкой 11"/>
          <p:cNvCxnSpPr/>
          <p:nvPr/>
        </p:nvCxnSpPr>
        <p:spPr>
          <a:xfrm flipV="1">
            <a:off x="611560" y="4043103"/>
            <a:ext cx="136402" cy="4492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 flipV="1">
            <a:off x="3288004" y="4087436"/>
            <a:ext cx="384376" cy="94809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875422" y="4092283"/>
            <a:ext cx="2160238" cy="1200329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b="1"/>
            </a:lvl1pPr>
          </a:lstStyle>
          <a:p>
            <a:r>
              <a:rPr lang="ru-RU" dirty="0"/>
              <a:t>Огромный потенциал повышенной </a:t>
            </a:r>
            <a:r>
              <a:rPr lang="ru-RU" dirty="0" err="1"/>
              <a:t>мотивированности</a:t>
            </a:r>
            <a:endParaRPr lang="ru-RU" dirty="0"/>
          </a:p>
        </p:txBody>
      </p:sp>
      <p:cxnSp>
        <p:nvCxnSpPr>
          <p:cNvPr id="17" name="Прямая со стрелкой 16"/>
          <p:cNvCxnSpPr/>
          <p:nvPr/>
        </p:nvCxnSpPr>
        <p:spPr>
          <a:xfrm flipH="1">
            <a:off x="5225532" y="3514859"/>
            <a:ext cx="277112" cy="572577"/>
          </a:xfrm>
          <a:prstGeom prst="straightConnector1">
            <a:avLst/>
          </a:prstGeom>
          <a:ln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H="1">
            <a:off x="6266751" y="4149080"/>
            <a:ext cx="718" cy="1281914"/>
          </a:xfrm>
          <a:prstGeom prst="straightConnector1">
            <a:avLst/>
          </a:prstGeom>
          <a:ln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8434816" y="3496531"/>
            <a:ext cx="324035" cy="535524"/>
          </a:xfrm>
          <a:prstGeom prst="straightConnector1">
            <a:avLst/>
          </a:prstGeom>
          <a:ln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1808686" y="233797"/>
            <a:ext cx="2250236" cy="461665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8E0000"/>
                </a:solidFill>
              </a:rPr>
              <a:t>Успеваемость</a:t>
            </a:r>
            <a:endParaRPr lang="ru-RU" sz="2400" b="1" dirty="0">
              <a:solidFill>
                <a:srgbClr val="8E0000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50870" y="946384"/>
            <a:ext cx="2589813" cy="83099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8E0000"/>
                </a:solidFill>
              </a:rPr>
              <a:t>Поступление = ЕГЭ</a:t>
            </a:r>
            <a:endParaRPr lang="ru-RU" sz="2400" b="1" dirty="0">
              <a:solidFill>
                <a:srgbClr val="8E0000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109574" y="960515"/>
            <a:ext cx="2411788" cy="461665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8E0000"/>
                </a:solidFill>
              </a:rPr>
              <a:t>Рейтинг школы</a:t>
            </a:r>
            <a:endParaRPr lang="ru-RU" sz="2400" b="1" dirty="0">
              <a:solidFill>
                <a:srgbClr val="8E0000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304099" y="1315716"/>
            <a:ext cx="2556284" cy="461665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8E0000"/>
                </a:solidFill>
              </a:rPr>
              <a:t>Здоровье детей</a:t>
            </a:r>
            <a:endParaRPr lang="ru-RU" sz="2400" b="1" dirty="0">
              <a:solidFill>
                <a:srgbClr val="8E0000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726476" y="184168"/>
            <a:ext cx="2632522" cy="83099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8E0000"/>
                </a:solidFill>
              </a:rPr>
              <a:t>Экономия </a:t>
            </a:r>
            <a:r>
              <a:rPr lang="ru-RU" sz="2400" b="1" dirty="0">
                <a:solidFill>
                  <a:srgbClr val="8E0000"/>
                </a:solidFill>
              </a:rPr>
              <a:t>денег родителей</a:t>
            </a:r>
          </a:p>
        </p:txBody>
      </p:sp>
      <p:sp>
        <p:nvSpPr>
          <p:cNvPr id="54" name="Стрелка вправо с вырезом 53"/>
          <p:cNvSpPr/>
          <p:nvPr/>
        </p:nvSpPr>
        <p:spPr>
          <a:xfrm rot="15347749">
            <a:off x="877498" y="2132675"/>
            <a:ext cx="504056" cy="18612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Стрелка вправо с вырезом 54"/>
          <p:cNvSpPr/>
          <p:nvPr/>
        </p:nvSpPr>
        <p:spPr>
          <a:xfrm rot="16455614">
            <a:off x="1760090" y="2148018"/>
            <a:ext cx="505294" cy="17300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Стрелка вправо с вырезом 55"/>
          <p:cNvSpPr/>
          <p:nvPr/>
        </p:nvSpPr>
        <p:spPr>
          <a:xfrm rot="18444210">
            <a:off x="2554364" y="2157493"/>
            <a:ext cx="792434" cy="154054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Стрелка вправо с вырезом 56"/>
          <p:cNvSpPr/>
          <p:nvPr/>
        </p:nvSpPr>
        <p:spPr>
          <a:xfrm rot="14622998">
            <a:off x="5046886" y="1682672"/>
            <a:ext cx="707006" cy="21367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Стрелка вправо с вырезом 57"/>
          <p:cNvSpPr/>
          <p:nvPr/>
        </p:nvSpPr>
        <p:spPr>
          <a:xfrm rot="11850994">
            <a:off x="4675400" y="2211238"/>
            <a:ext cx="801310" cy="16489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Стрелка вправо с вырезом 59"/>
          <p:cNvSpPr/>
          <p:nvPr/>
        </p:nvSpPr>
        <p:spPr>
          <a:xfrm rot="16641902">
            <a:off x="5763853" y="1798119"/>
            <a:ext cx="413260" cy="15296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Стрелка вправо с вырезом 1"/>
          <p:cNvSpPr/>
          <p:nvPr/>
        </p:nvSpPr>
        <p:spPr>
          <a:xfrm>
            <a:off x="3779912" y="3097123"/>
            <a:ext cx="1620477" cy="115853"/>
          </a:xfrm>
          <a:prstGeom prst="notchedRightArrow">
            <a:avLst/>
          </a:prstGeom>
          <a:solidFill>
            <a:srgbClr val="FFFF00"/>
          </a:solidFill>
          <a:ln>
            <a:solidFill>
              <a:srgbClr val="5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9291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4211" y="0"/>
            <a:ext cx="8229600" cy="1143000"/>
          </a:xfrm>
        </p:spPr>
        <p:txBody>
          <a:bodyPr/>
          <a:lstStyle/>
          <a:p>
            <a:r>
              <a:rPr lang="ru-RU" dirty="0" smtClean="0"/>
              <a:t>Профильные классы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99592" y="1484784"/>
            <a:ext cx="2232248" cy="1384995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09003E"/>
                </a:solidFill>
              </a:defRPr>
            </a:lvl1pPr>
          </a:lstStyle>
          <a:p>
            <a:r>
              <a:rPr lang="ru-RU" dirty="0"/>
              <a:t>Углубленное знание предмета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035" y="2949867"/>
            <a:ext cx="612068" cy="40011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dirty="0"/>
              <a:t>ЕГЭ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9592" y="3391062"/>
            <a:ext cx="3204356" cy="163121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dirty="0"/>
              <a:t>Чувство вершины\мастерства</a:t>
            </a:r>
          </a:p>
          <a:p>
            <a:endParaRPr lang="ru-RU" dirty="0"/>
          </a:p>
          <a:p>
            <a:r>
              <a:rPr lang="ru-RU" dirty="0"/>
              <a:t>(С одной вершины видны другие)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95536" y="5648474"/>
            <a:ext cx="2106234" cy="36933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b="1"/>
            </a:lvl1pPr>
          </a:lstStyle>
          <a:p>
            <a:r>
              <a:rPr lang="ru-RU" dirty="0"/>
              <a:t>Профориентация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51820" y="5509974"/>
            <a:ext cx="1980220" cy="646331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b="1"/>
            </a:lvl1pPr>
          </a:lstStyle>
          <a:p>
            <a:r>
              <a:rPr lang="ru-RU" dirty="0"/>
              <a:t>Психологическая уверенность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52640" y="1245096"/>
            <a:ext cx="1656184" cy="40011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dirty="0"/>
              <a:t>Олимпиады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868144" y="2555612"/>
            <a:ext cx="1656184" cy="36933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b="1"/>
            </a:lvl1pPr>
          </a:lstStyle>
          <a:p>
            <a:r>
              <a:rPr lang="ru-RU" dirty="0"/>
              <a:t>Круг общения</a:t>
            </a:r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2195736" y="2869779"/>
            <a:ext cx="0" cy="5295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4" idx="3"/>
            <a:endCxn id="9" idx="1"/>
          </p:cNvCxnSpPr>
          <p:nvPr/>
        </p:nvCxnSpPr>
        <p:spPr>
          <a:xfrm flipV="1">
            <a:off x="3131840" y="1445151"/>
            <a:ext cx="1220800" cy="73213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9" idx="3"/>
            <a:endCxn id="10" idx="0"/>
          </p:cNvCxnSpPr>
          <p:nvPr/>
        </p:nvCxnSpPr>
        <p:spPr>
          <a:xfrm>
            <a:off x="6008824" y="1445151"/>
            <a:ext cx="687412" cy="111046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1259632" y="5022278"/>
            <a:ext cx="0" cy="6261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3779912" y="5022278"/>
            <a:ext cx="0" cy="4876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4679099" y="3424780"/>
            <a:ext cx="2160240" cy="1200329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b="1"/>
            </a:lvl1pPr>
          </a:lstStyle>
          <a:p>
            <a:r>
              <a:rPr lang="ru-RU" dirty="0"/>
              <a:t>Более высокий уровень </a:t>
            </a:r>
            <a:r>
              <a:rPr lang="ru-RU" dirty="0" smtClean="0">
                <a:solidFill>
                  <a:srgbClr val="C00000"/>
                </a:solidFill>
              </a:rPr>
              <a:t>УУД</a:t>
            </a:r>
            <a:r>
              <a:rPr lang="ru-RU" dirty="0" smtClean="0"/>
              <a:t> (Универсальные Учебные Действия)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5759219" y="5371475"/>
            <a:ext cx="1657097" cy="92333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b="1"/>
            </a:lvl1pPr>
          </a:lstStyle>
          <a:p>
            <a:r>
              <a:rPr lang="ru-RU" i="1" dirty="0">
                <a:solidFill>
                  <a:srgbClr val="452103"/>
                </a:solidFill>
              </a:rPr>
              <a:t>Возможность изменить траекторию</a:t>
            </a:r>
          </a:p>
        </p:txBody>
      </p:sp>
      <p:cxnSp>
        <p:nvCxnSpPr>
          <p:cNvPr id="29" name="Прямая со стрелкой 28"/>
          <p:cNvCxnSpPr>
            <a:stCxn id="4" idx="3"/>
            <a:endCxn id="3" idx="0"/>
          </p:cNvCxnSpPr>
          <p:nvPr/>
        </p:nvCxnSpPr>
        <p:spPr>
          <a:xfrm>
            <a:off x="3131840" y="2177282"/>
            <a:ext cx="2627379" cy="12474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7056276" y="1040226"/>
            <a:ext cx="1584176" cy="36933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b="1"/>
            </a:lvl1pPr>
          </a:lstStyle>
          <a:p>
            <a:r>
              <a:rPr lang="ru-RU" dirty="0"/>
              <a:t>Поступление</a:t>
            </a:r>
          </a:p>
        </p:txBody>
      </p:sp>
      <p:cxnSp>
        <p:nvCxnSpPr>
          <p:cNvPr id="33" name="Прямая со стрелкой 32"/>
          <p:cNvCxnSpPr>
            <a:stCxn id="9" idx="3"/>
            <a:endCxn id="31" idx="1"/>
          </p:cNvCxnSpPr>
          <p:nvPr/>
        </p:nvCxnSpPr>
        <p:spPr>
          <a:xfrm flipV="1">
            <a:off x="6008824" y="1224892"/>
            <a:ext cx="1047452" cy="22025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7056276" y="1645206"/>
            <a:ext cx="1620329" cy="646331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b="1"/>
            </a:lvl1pPr>
          </a:lstStyle>
          <a:p>
            <a:r>
              <a:rPr lang="ru-RU" dirty="0"/>
              <a:t>Уверенность в себе</a:t>
            </a:r>
          </a:p>
        </p:txBody>
      </p:sp>
      <p:cxnSp>
        <p:nvCxnSpPr>
          <p:cNvPr id="41" name="Прямая со стрелкой 40"/>
          <p:cNvCxnSpPr>
            <a:stCxn id="9" idx="3"/>
            <a:endCxn id="39" idx="1"/>
          </p:cNvCxnSpPr>
          <p:nvPr/>
        </p:nvCxnSpPr>
        <p:spPr>
          <a:xfrm>
            <a:off x="6008824" y="1445151"/>
            <a:ext cx="1047452" cy="5232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7130497" y="3775220"/>
            <a:ext cx="1800200" cy="1200329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b="1">
                <a:solidFill>
                  <a:srgbClr val="452103"/>
                </a:solidFill>
              </a:defRPr>
            </a:lvl1pPr>
          </a:lstStyle>
          <a:p>
            <a:r>
              <a:rPr lang="ru-RU" i="1" dirty="0"/>
              <a:t>Возможность легко освоить новый предмет</a:t>
            </a:r>
          </a:p>
        </p:txBody>
      </p:sp>
      <p:cxnSp>
        <p:nvCxnSpPr>
          <p:cNvPr id="47" name="Прямая со стрелкой 46"/>
          <p:cNvCxnSpPr>
            <a:stCxn id="3" idx="3"/>
            <a:endCxn id="45" idx="1"/>
          </p:cNvCxnSpPr>
          <p:nvPr/>
        </p:nvCxnSpPr>
        <p:spPr>
          <a:xfrm>
            <a:off x="6839339" y="4024945"/>
            <a:ext cx="291158" cy="3504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>
            <a:stCxn id="3" idx="2"/>
            <a:endCxn id="11" idx="0"/>
          </p:cNvCxnSpPr>
          <p:nvPr/>
        </p:nvCxnSpPr>
        <p:spPr>
          <a:xfrm>
            <a:off x="5759219" y="4625109"/>
            <a:ext cx="828549" cy="7463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>
            <a:stCxn id="4" idx="1"/>
            <a:endCxn id="5" idx="0"/>
          </p:cNvCxnSpPr>
          <p:nvPr/>
        </p:nvCxnSpPr>
        <p:spPr>
          <a:xfrm flipH="1">
            <a:off x="353069" y="2177282"/>
            <a:ext cx="546523" cy="77258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558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/>
          <a:lstStyle/>
          <a:p>
            <a:r>
              <a:rPr lang="ru-RU" dirty="0" err="1" smtClean="0"/>
              <a:t>Профилизация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827584" y="2833772"/>
            <a:ext cx="2016224" cy="523220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09003E"/>
                </a:solidFill>
              </a:defRPr>
            </a:lvl1pPr>
          </a:lstStyle>
          <a:p>
            <a:r>
              <a:rPr lang="ru-RU" dirty="0"/>
              <a:t>аттестация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580112" y="2580034"/>
            <a:ext cx="2412268" cy="954107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09003E"/>
                </a:solidFill>
              </a:defRPr>
            </a:lvl1pPr>
          </a:lstStyle>
          <a:p>
            <a:r>
              <a:rPr lang="ru-RU" dirty="0"/>
              <a:t>Ключевые направления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000296" y="4500252"/>
            <a:ext cx="936104" cy="40011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dirty="0"/>
              <a:t>язык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08304" y="4501324"/>
            <a:ext cx="1584176" cy="40011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dirty="0"/>
              <a:t>математика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83089" y="5661248"/>
            <a:ext cx="2830259" cy="40011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dirty="0"/>
              <a:t>общеобразовательный</a:t>
            </a:r>
          </a:p>
        </p:txBody>
      </p:sp>
      <p:cxnSp>
        <p:nvCxnSpPr>
          <p:cNvPr id="18" name="Прямая со стрелкой 17"/>
          <p:cNvCxnSpPr/>
          <p:nvPr/>
        </p:nvCxnSpPr>
        <p:spPr>
          <a:xfrm flipH="1">
            <a:off x="4788024" y="3501008"/>
            <a:ext cx="792088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6408204" y="3534141"/>
            <a:ext cx="0" cy="212710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7434318" y="3534141"/>
            <a:ext cx="558062" cy="9029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Стрелка вправо с вырезом 20"/>
          <p:cNvSpPr/>
          <p:nvPr/>
        </p:nvSpPr>
        <p:spPr>
          <a:xfrm>
            <a:off x="3194455" y="2996952"/>
            <a:ext cx="2169633" cy="188247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с вырезом 22"/>
          <p:cNvSpPr/>
          <p:nvPr/>
        </p:nvSpPr>
        <p:spPr>
          <a:xfrm rot="7912228">
            <a:off x="2033717" y="1774647"/>
            <a:ext cx="1620180" cy="216024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право с вырезом 23"/>
          <p:cNvSpPr/>
          <p:nvPr/>
        </p:nvSpPr>
        <p:spPr>
          <a:xfrm rot="13508899">
            <a:off x="5223130" y="1661190"/>
            <a:ext cx="1476164" cy="216024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464933" y="5641974"/>
            <a:ext cx="1003415" cy="40011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dirty="0"/>
              <a:t>другие</a:t>
            </a:r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4468348" y="3534141"/>
            <a:ext cx="1615820" cy="212710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778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  <a:ln>
            <a:solidFill>
              <a:srgbClr val="09003E"/>
            </a:solidFill>
          </a:ln>
        </p:spPr>
        <p:txBody>
          <a:bodyPr/>
          <a:lstStyle/>
          <a:p>
            <a:r>
              <a:rPr lang="ru-RU" dirty="0" smtClean="0"/>
              <a:t>Индивидуальная траектория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60806" y="3109610"/>
            <a:ext cx="2016224" cy="1384995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9003E"/>
                </a:solidFill>
              </a:rPr>
              <a:t>Школа = идеальный репетитор</a:t>
            </a:r>
            <a:endParaRPr lang="ru-RU" sz="2800" b="1" dirty="0">
              <a:solidFill>
                <a:srgbClr val="09003E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63888" y="3571275"/>
            <a:ext cx="2016224" cy="2677656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09003E"/>
                </a:solidFill>
              </a:defRPr>
            </a:lvl1pPr>
          </a:lstStyle>
          <a:p>
            <a:r>
              <a:rPr lang="ru-RU" dirty="0"/>
              <a:t>Ничего лишнего – </a:t>
            </a:r>
            <a:r>
              <a:rPr lang="ru-RU" dirty="0">
                <a:solidFill>
                  <a:srgbClr val="452103"/>
                </a:solidFill>
              </a:rPr>
              <a:t>экономия времени, нервов, денег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44208" y="4586938"/>
            <a:ext cx="1584176" cy="523220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09003E"/>
                </a:solidFill>
              </a:defRPr>
            </a:lvl1pPr>
          </a:lstStyle>
          <a:p>
            <a:r>
              <a:rPr lang="ru-RU" dirty="0"/>
              <a:t>качество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1403648" y="1339027"/>
            <a:ext cx="0" cy="1723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4371772" y="1339027"/>
            <a:ext cx="0" cy="22322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6890197" y="1339027"/>
            <a:ext cx="0" cy="32329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451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Прямая со стрелкой 19"/>
          <p:cNvCxnSpPr/>
          <p:nvPr/>
        </p:nvCxnSpPr>
        <p:spPr>
          <a:xfrm>
            <a:off x="1699937" y="2542837"/>
            <a:ext cx="783831" cy="1351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/>
              <a:t>Комбинация индивидуальных траекторий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998149" y="1968781"/>
            <a:ext cx="1296144" cy="523220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09003E"/>
                </a:solidFill>
              </a:defRPr>
            </a:lvl1pPr>
          </a:lstStyle>
          <a:p>
            <a:r>
              <a:rPr lang="ru-RU" dirty="0"/>
              <a:t>языки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3753" y="4410690"/>
            <a:ext cx="1656184" cy="40011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dirty="0"/>
              <a:t>техническое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375900" y="4092118"/>
            <a:ext cx="1944216" cy="40011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dirty="0"/>
              <a:t>экономическое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04248" y="3893885"/>
            <a:ext cx="1944216" cy="70788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dirty="0"/>
              <a:t>Юридическое\</a:t>
            </a:r>
          </a:p>
          <a:p>
            <a:r>
              <a:rPr lang="ru-RU" dirty="0"/>
              <a:t>гуманитарное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79512" y="5188137"/>
            <a:ext cx="1296144" cy="646331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/>
              <a:t>+физика</a:t>
            </a:r>
          </a:p>
          <a:p>
            <a:r>
              <a:rPr lang="ru-RU" b="1" dirty="0" smtClean="0"/>
              <a:t>+химия</a:t>
            </a:r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699793" y="1850340"/>
            <a:ext cx="3894414" cy="523220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09003E"/>
                </a:solidFill>
              </a:defRPr>
            </a:lvl1pPr>
          </a:lstStyle>
          <a:p>
            <a:r>
              <a:rPr lang="ru-RU" dirty="0"/>
              <a:t>общеобразовательный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36166" y="5359858"/>
            <a:ext cx="2016224" cy="646331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b="1"/>
            </a:lvl1pPr>
          </a:lstStyle>
          <a:p>
            <a:r>
              <a:rPr lang="ru-RU" dirty="0"/>
              <a:t>+обществознание</a:t>
            </a:r>
          </a:p>
          <a:p>
            <a:r>
              <a:rPr lang="ru-RU" dirty="0"/>
              <a:t>+история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907703" y="4056747"/>
            <a:ext cx="1865037" cy="40011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dirty="0"/>
              <a:t>медицинское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50693" y="4898193"/>
            <a:ext cx="1584176" cy="646331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b="1"/>
            </a:lvl1pPr>
          </a:lstStyle>
          <a:p>
            <a:r>
              <a:rPr lang="ru-RU" dirty="0"/>
              <a:t>+химия</a:t>
            </a:r>
          </a:p>
          <a:p>
            <a:r>
              <a:rPr lang="ru-RU" dirty="0"/>
              <a:t>+биология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94207" y="5544524"/>
            <a:ext cx="2160240" cy="92333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b="1"/>
            </a:lvl1pPr>
          </a:lstStyle>
          <a:p>
            <a:r>
              <a:rPr lang="ru-RU" dirty="0"/>
              <a:t>+обществознание</a:t>
            </a:r>
          </a:p>
          <a:p>
            <a:r>
              <a:rPr lang="ru-RU" dirty="0"/>
              <a:t>+история</a:t>
            </a:r>
          </a:p>
          <a:p>
            <a:r>
              <a:rPr lang="ru-RU" dirty="0"/>
              <a:t>+литература</a:t>
            </a:r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827584" y="2542837"/>
            <a:ext cx="0" cy="170499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flipH="1">
            <a:off x="1475656" y="2373560"/>
            <a:ext cx="1687380" cy="16831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H="1">
            <a:off x="2933812" y="2373560"/>
            <a:ext cx="918108" cy="15184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4499992" y="2358172"/>
            <a:ext cx="2520280" cy="12868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H="1">
            <a:off x="5444278" y="2254806"/>
            <a:ext cx="1575994" cy="163907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>
            <a:off x="4375900" y="2373560"/>
            <a:ext cx="772164" cy="15203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79512" y="1988840"/>
            <a:ext cx="2304256" cy="523220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09003E"/>
                </a:solidFill>
              </a:defRPr>
            </a:lvl1pPr>
          </a:lstStyle>
          <a:p>
            <a:r>
              <a:rPr lang="ru-RU" dirty="0"/>
              <a:t>математика</a:t>
            </a:r>
          </a:p>
        </p:txBody>
      </p:sp>
      <p:cxnSp>
        <p:nvCxnSpPr>
          <p:cNvPr id="59" name="Прямая со стрелкой 58"/>
          <p:cNvCxnSpPr>
            <a:stCxn id="12" idx="2"/>
            <a:endCxn id="13" idx="0"/>
          </p:cNvCxnSpPr>
          <p:nvPr/>
        </p:nvCxnSpPr>
        <p:spPr>
          <a:xfrm>
            <a:off x="2840222" y="4456857"/>
            <a:ext cx="2559" cy="4413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>
            <a:stCxn id="7" idx="2"/>
          </p:cNvCxnSpPr>
          <p:nvPr/>
        </p:nvCxnSpPr>
        <p:spPr>
          <a:xfrm>
            <a:off x="5348008" y="4492228"/>
            <a:ext cx="0" cy="8676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>
            <a:stCxn id="8" idx="2"/>
          </p:cNvCxnSpPr>
          <p:nvPr/>
        </p:nvCxnSpPr>
        <p:spPr>
          <a:xfrm>
            <a:off x="7776356" y="4601771"/>
            <a:ext cx="0" cy="94275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>
            <a:stCxn id="6" idx="2"/>
            <a:endCxn id="9" idx="0"/>
          </p:cNvCxnSpPr>
          <p:nvPr/>
        </p:nvCxnSpPr>
        <p:spPr>
          <a:xfrm flipH="1">
            <a:off x="827584" y="4810800"/>
            <a:ext cx="44261" cy="3773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179512" y="1163172"/>
            <a:ext cx="1296143" cy="369332"/>
          </a:xfrm>
          <a:prstGeom prst="rect">
            <a:avLst/>
          </a:prstGeom>
          <a:noFill/>
          <a:ln>
            <a:solidFill>
              <a:srgbClr val="C00000"/>
            </a:solidFill>
            <a:prstDash val="dashDot"/>
          </a:ln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</a:rPr>
              <a:t>Примеры:</a:t>
            </a:r>
            <a:endParaRPr lang="ru-RU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17" name="Прямая со стрелкой 16"/>
          <p:cNvCxnSpPr>
            <a:stCxn id="5" idx="2"/>
            <a:endCxn id="8" idx="0"/>
          </p:cNvCxnSpPr>
          <p:nvPr/>
        </p:nvCxnSpPr>
        <p:spPr>
          <a:xfrm>
            <a:off x="7646221" y="2492001"/>
            <a:ext cx="130135" cy="14018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940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5413" y="-202342"/>
            <a:ext cx="8229600" cy="1143000"/>
          </a:xfr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Аттестация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77788" y="1412776"/>
            <a:ext cx="2987824" cy="1815882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09003E"/>
                </a:solidFill>
              </a:defRPr>
            </a:lvl1pPr>
          </a:lstStyle>
          <a:p>
            <a:r>
              <a:rPr lang="ru-RU" dirty="0"/>
              <a:t>Формирование цельности в учебном процессе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62952" y="940658"/>
            <a:ext cx="1035861" cy="40011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Задачи </a:t>
            </a: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091638" y="1719040"/>
            <a:ext cx="1560482" cy="40011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dirty="0"/>
              <a:t>Мотивация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055065" y="2520772"/>
            <a:ext cx="2232248" cy="70788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dirty="0"/>
              <a:t>Нацеленность на результат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9512" y="4260949"/>
            <a:ext cx="1872208" cy="523220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09003E"/>
                </a:solidFill>
              </a:defRPr>
            </a:lvl1pPr>
          </a:lstStyle>
          <a:p>
            <a:r>
              <a:rPr lang="ru-RU" dirty="0"/>
              <a:t>Снижение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87824" y="3737729"/>
            <a:ext cx="1692188" cy="70788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dirty="0"/>
              <a:t>Хаотического компонента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11760" y="4784169"/>
            <a:ext cx="2736304" cy="40011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dirty="0" err="1" smtClean="0"/>
              <a:t>Дезорганизованности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364326" y="5406396"/>
            <a:ext cx="2180486" cy="523220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09003E"/>
                </a:solidFill>
              </a:defRPr>
            </a:lvl1pPr>
          </a:lstStyle>
          <a:p>
            <a:r>
              <a:rPr lang="ru-RU" dirty="0"/>
              <a:t>Повышение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31281" y="5445224"/>
            <a:ext cx="2016224" cy="70788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dirty="0"/>
              <a:t>Общего уровня </a:t>
            </a:r>
            <a:r>
              <a:rPr lang="ru-RU" dirty="0" err="1"/>
              <a:t>успеваимости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5796136" y="3631664"/>
            <a:ext cx="3168352" cy="2677656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290060"/>
                </a:solidFill>
              </a:rPr>
              <a:t>Возможность повышения программного уровня </a:t>
            </a:r>
            <a:r>
              <a:rPr lang="ru-RU" sz="2400" b="1" u="sng" dirty="0" smtClean="0">
                <a:solidFill>
                  <a:srgbClr val="290060"/>
                </a:solidFill>
              </a:rPr>
              <a:t>без увеличения </a:t>
            </a:r>
            <a:r>
              <a:rPr lang="ru-RU" sz="2400" b="1" dirty="0" smtClean="0">
                <a:solidFill>
                  <a:srgbClr val="290060"/>
                </a:solidFill>
              </a:rPr>
              <a:t>временных и умственных\</a:t>
            </a:r>
          </a:p>
          <a:p>
            <a:r>
              <a:rPr lang="ru-RU" sz="2400" b="1" dirty="0" smtClean="0">
                <a:solidFill>
                  <a:srgbClr val="290060"/>
                </a:solidFill>
              </a:rPr>
              <a:t>энергетических затрат</a:t>
            </a:r>
            <a:endParaRPr lang="ru-RU" sz="2400" b="1" dirty="0">
              <a:solidFill>
                <a:srgbClr val="290060"/>
              </a:solidFill>
            </a:endParaRPr>
          </a:p>
        </p:txBody>
      </p:sp>
      <p:cxnSp>
        <p:nvCxnSpPr>
          <p:cNvPr id="15" name="Прямая со стрелкой 14"/>
          <p:cNvCxnSpPr>
            <a:endCxn id="6" idx="1"/>
          </p:cNvCxnSpPr>
          <p:nvPr/>
        </p:nvCxnSpPr>
        <p:spPr>
          <a:xfrm>
            <a:off x="3365612" y="1919095"/>
            <a:ext cx="72602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endCxn id="7" idx="1"/>
          </p:cNvCxnSpPr>
          <p:nvPr/>
        </p:nvCxnSpPr>
        <p:spPr>
          <a:xfrm>
            <a:off x="3365612" y="2874715"/>
            <a:ext cx="689453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8" idx="3"/>
            <a:endCxn id="9" idx="1"/>
          </p:cNvCxnSpPr>
          <p:nvPr/>
        </p:nvCxnSpPr>
        <p:spPr>
          <a:xfrm flipV="1">
            <a:off x="2051720" y="4091672"/>
            <a:ext cx="936104" cy="4308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endCxn id="10" idx="1"/>
          </p:cNvCxnSpPr>
          <p:nvPr/>
        </p:nvCxnSpPr>
        <p:spPr>
          <a:xfrm>
            <a:off x="2051720" y="4784169"/>
            <a:ext cx="360040" cy="2000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2565899" y="5668006"/>
            <a:ext cx="66538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Стрелка углом вверх 23"/>
          <p:cNvSpPr/>
          <p:nvPr/>
        </p:nvSpPr>
        <p:spPr>
          <a:xfrm flipV="1">
            <a:off x="6588223" y="2320716"/>
            <a:ext cx="1499289" cy="1275379"/>
          </a:xfrm>
          <a:prstGeom prst="bentUpArrow">
            <a:avLst>
              <a:gd name="adj1" fmla="val 11798"/>
              <a:gd name="adj2" fmla="val 25000"/>
              <a:gd name="adj3" fmla="val 242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право с вырезом 24"/>
          <p:cNvSpPr/>
          <p:nvPr/>
        </p:nvSpPr>
        <p:spPr>
          <a:xfrm>
            <a:off x="4860032" y="3933056"/>
            <a:ext cx="864096" cy="327893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право с вырезом 25"/>
          <p:cNvSpPr/>
          <p:nvPr/>
        </p:nvSpPr>
        <p:spPr>
          <a:xfrm>
            <a:off x="5247505" y="4784169"/>
            <a:ext cx="476623" cy="30101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 вправо с вырезом 26"/>
          <p:cNvSpPr/>
          <p:nvPr/>
        </p:nvSpPr>
        <p:spPr>
          <a:xfrm>
            <a:off x="5292080" y="5771815"/>
            <a:ext cx="432048" cy="26161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TextBox 29"/>
          <p:cNvSpPr txBox="1"/>
          <p:nvPr/>
        </p:nvSpPr>
        <p:spPr>
          <a:xfrm>
            <a:off x="2987824" y="6280030"/>
            <a:ext cx="2547713" cy="40011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dirty="0" err="1"/>
              <a:t>мотивированности</a:t>
            </a:r>
            <a:endParaRPr lang="ru-RU" dirty="0"/>
          </a:p>
        </p:txBody>
      </p:sp>
      <p:cxnSp>
        <p:nvCxnSpPr>
          <p:cNvPr id="32" name="Прямая со стрелкой 31"/>
          <p:cNvCxnSpPr/>
          <p:nvPr/>
        </p:nvCxnSpPr>
        <p:spPr>
          <a:xfrm>
            <a:off x="2565899" y="5799167"/>
            <a:ext cx="421925" cy="549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Штриховая стрелка вправо 32"/>
          <p:cNvSpPr/>
          <p:nvPr/>
        </p:nvSpPr>
        <p:spPr>
          <a:xfrm>
            <a:off x="5652120" y="6381328"/>
            <a:ext cx="504056" cy="200055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385414" y="6184775"/>
            <a:ext cx="2026346" cy="70788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dirty="0"/>
              <a:t>Объективность самооценки</a:t>
            </a:r>
          </a:p>
        </p:txBody>
      </p:sp>
      <p:cxnSp>
        <p:nvCxnSpPr>
          <p:cNvPr id="20" name="Прямая со стрелкой 19"/>
          <p:cNvCxnSpPr>
            <a:stCxn id="11" idx="2"/>
            <a:endCxn id="14" idx="0"/>
          </p:cNvCxnSpPr>
          <p:nvPr/>
        </p:nvCxnSpPr>
        <p:spPr>
          <a:xfrm flipH="1">
            <a:off x="1398587" y="5929616"/>
            <a:ext cx="55982" cy="25515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9172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6711" y="404664"/>
            <a:ext cx="8229600" cy="4824536"/>
          </a:xfrm>
        </p:spPr>
        <p:txBody>
          <a:bodyPr>
            <a:noAutofit/>
          </a:bodyPr>
          <a:lstStyle/>
          <a:p>
            <a:r>
              <a:rPr lang="ru-RU" sz="4800" dirty="0" smtClean="0"/>
              <a:t>Только, когда совпадают интересы</a:t>
            </a:r>
            <a:br>
              <a:rPr lang="ru-RU" sz="4800" dirty="0" smtClean="0"/>
            </a:br>
            <a:r>
              <a:rPr lang="ru-RU" sz="4800" dirty="0" smtClean="0"/>
              <a:t>родителей, государства, учителей и детей, получается эффективная школа.</a:t>
            </a:r>
            <a:endParaRPr lang="ru-RU" sz="4800" dirty="0"/>
          </a:p>
        </p:txBody>
      </p:sp>
      <p:sp>
        <p:nvSpPr>
          <p:cNvPr id="12" name="TextBox 11"/>
          <p:cNvSpPr txBox="1"/>
          <p:nvPr/>
        </p:nvSpPr>
        <p:spPr>
          <a:xfrm>
            <a:off x="4139952" y="5517232"/>
            <a:ext cx="1224136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ru-RU" sz="4800" b="1" dirty="0" smtClean="0"/>
              <a:t>НО!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4160962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43559" y="895129"/>
            <a:ext cx="1656184" cy="40011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dirty="0"/>
              <a:t>родители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0802" y="970474"/>
            <a:ext cx="1368152" cy="40011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dirty="0"/>
              <a:t>дети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306493" y="3657600"/>
            <a:ext cx="1512168" cy="70788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dirty="0"/>
              <a:t>Учителя и психологи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43559" y="3811488"/>
            <a:ext cx="1620180" cy="40011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dirty="0"/>
              <a:t>государство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7544" y="1328160"/>
            <a:ext cx="3312368" cy="1846659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Проецируют свои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</a:rPr>
              <a:t>субъективные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smtClean="0"/>
              <a:t>чаяния: личные нереализованности, комплексы, мечты, успехи, семейные традиции, религиозные и иные установки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3131840" y="0"/>
            <a:ext cx="3096344" cy="523220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09003E"/>
                </a:solidFill>
              </a:defRPr>
            </a:lvl1pPr>
          </a:lstStyle>
          <a:p>
            <a:r>
              <a:rPr lang="ru-RU" dirty="0"/>
              <a:t>Кто что хочет?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166786" y="1370584"/>
            <a:ext cx="1512168" cy="1569660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</a:lstStyle>
          <a:p>
            <a:r>
              <a:rPr lang="ru-RU" sz="2400" b="1" dirty="0">
                <a:solidFill>
                  <a:srgbClr val="FF0000"/>
                </a:solidFill>
              </a:rPr>
              <a:t>Хотят быть и радоваться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3559" y="4188277"/>
            <a:ext cx="3888432" cy="2400657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</a:lstStyle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Сверх я</a:t>
            </a:r>
            <a:r>
              <a:rPr lang="ru-RU" dirty="0"/>
              <a:t> нашего общества – равнодействующая желаний разных социальных групп - хочет в целом самосохранения . Ему нужны </a:t>
            </a:r>
            <a:r>
              <a:rPr lang="ru-RU" u="sng" dirty="0"/>
              <a:t>правильно мыслящие граждане, с правильными навыками</a:t>
            </a:r>
            <a:r>
              <a:rPr lang="ru-RU" dirty="0"/>
              <a:t>. Интуитивно неплохой </a:t>
            </a:r>
            <a:r>
              <a:rPr lang="ru-RU" dirty="0" smtClean="0"/>
              <a:t>вариант в общем, но не для отдельного ребенка.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5466117" y="4386317"/>
            <a:ext cx="3352544" cy="1938992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</a:lstStyle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Единственная группа, которая хочет развития детей так, как это нужно им самим, а не кому-то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</a:rPr>
              <a:t>иному</a:t>
            </a:r>
            <a:endParaRPr lang="ru-RU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4331991" y="1370584"/>
            <a:ext cx="2268252" cy="241758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Школа</a:t>
            </a:r>
            <a:endParaRPr lang="ru-RU" dirty="0"/>
          </a:p>
        </p:txBody>
      </p:sp>
      <p:sp>
        <p:nvSpPr>
          <p:cNvPr id="15" name="Полилиния 14"/>
          <p:cNvSpPr/>
          <p:nvPr/>
        </p:nvSpPr>
        <p:spPr>
          <a:xfrm>
            <a:off x="5486400" y="1107583"/>
            <a:ext cx="1687132" cy="1171978"/>
          </a:xfrm>
          <a:custGeom>
            <a:avLst/>
            <a:gdLst>
              <a:gd name="connsiteX0" fmla="*/ 1687132 w 1687132"/>
              <a:gd name="connsiteY0" fmla="*/ 0 h 1171978"/>
              <a:gd name="connsiteX1" fmla="*/ 592428 w 1687132"/>
              <a:gd name="connsiteY1" fmla="*/ 270456 h 1171978"/>
              <a:gd name="connsiteX2" fmla="*/ 0 w 1687132"/>
              <a:gd name="connsiteY2" fmla="*/ 1171978 h 1171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87132" h="1171978">
                <a:moveTo>
                  <a:pt x="1687132" y="0"/>
                </a:moveTo>
                <a:cubicBezTo>
                  <a:pt x="1280374" y="37563"/>
                  <a:pt x="873617" y="75126"/>
                  <a:pt x="592428" y="270456"/>
                </a:cubicBezTo>
                <a:cubicBezTo>
                  <a:pt x="311239" y="465786"/>
                  <a:pt x="155619" y="818882"/>
                  <a:pt x="0" y="1171978"/>
                </a:cubicBezTo>
              </a:path>
            </a:pathLst>
          </a:custGeom>
          <a:noFill/>
          <a:ln>
            <a:headEnd type="arrow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олилиния 15"/>
          <p:cNvSpPr/>
          <p:nvPr/>
        </p:nvSpPr>
        <p:spPr>
          <a:xfrm>
            <a:off x="6413679" y="3284112"/>
            <a:ext cx="606593" cy="1081373"/>
          </a:xfrm>
          <a:custGeom>
            <a:avLst/>
            <a:gdLst>
              <a:gd name="connsiteX0" fmla="*/ 798490 w 798490"/>
              <a:gd name="connsiteY0" fmla="*/ 746974 h 746974"/>
              <a:gd name="connsiteX1" fmla="*/ 399245 w 798490"/>
              <a:gd name="connsiteY1" fmla="*/ 283335 h 746974"/>
              <a:gd name="connsiteX2" fmla="*/ 0 w 798490"/>
              <a:gd name="connsiteY2" fmla="*/ 0 h 746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98490" h="746974">
                <a:moveTo>
                  <a:pt x="798490" y="746974"/>
                </a:moveTo>
                <a:cubicBezTo>
                  <a:pt x="665408" y="577402"/>
                  <a:pt x="532327" y="407831"/>
                  <a:pt x="399245" y="283335"/>
                </a:cubicBezTo>
                <a:cubicBezTo>
                  <a:pt x="266163" y="158839"/>
                  <a:pt x="133081" y="79419"/>
                  <a:pt x="0" y="0"/>
                </a:cubicBezTo>
              </a:path>
            </a:pathLst>
          </a:custGeom>
          <a:noFill/>
          <a:ln w="76200">
            <a:solidFill>
              <a:srgbClr val="5C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олилиния 16"/>
          <p:cNvSpPr/>
          <p:nvPr/>
        </p:nvSpPr>
        <p:spPr>
          <a:xfrm>
            <a:off x="3940935" y="1493949"/>
            <a:ext cx="425003" cy="991674"/>
          </a:xfrm>
          <a:custGeom>
            <a:avLst/>
            <a:gdLst>
              <a:gd name="connsiteX0" fmla="*/ 0 w 425003"/>
              <a:gd name="connsiteY0" fmla="*/ 309093 h 991674"/>
              <a:gd name="connsiteX1" fmla="*/ 193183 w 425003"/>
              <a:gd name="connsiteY1" fmla="*/ 0 h 991674"/>
              <a:gd name="connsiteX2" fmla="*/ 425003 w 425003"/>
              <a:gd name="connsiteY2" fmla="*/ 309093 h 991674"/>
              <a:gd name="connsiteX3" fmla="*/ 193183 w 425003"/>
              <a:gd name="connsiteY3" fmla="*/ 592428 h 991674"/>
              <a:gd name="connsiteX4" fmla="*/ 180304 w 425003"/>
              <a:gd name="connsiteY4" fmla="*/ 862885 h 991674"/>
              <a:gd name="connsiteX5" fmla="*/ 167426 w 425003"/>
              <a:gd name="connsiteY5" fmla="*/ 991674 h 991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25003" h="991674">
                <a:moveTo>
                  <a:pt x="0" y="309093"/>
                </a:moveTo>
                <a:cubicBezTo>
                  <a:pt x="61174" y="154546"/>
                  <a:pt x="122349" y="0"/>
                  <a:pt x="193183" y="0"/>
                </a:cubicBezTo>
                <a:cubicBezTo>
                  <a:pt x="264017" y="0"/>
                  <a:pt x="425003" y="210355"/>
                  <a:pt x="425003" y="309093"/>
                </a:cubicBezTo>
                <a:cubicBezTo>
                  <a:pt x="425003" y="407831"/>
                  <a:pt x="233966" y="500129"/>
                  <a:pt x="193183" y="592428"/>
                </a:cubicBezTo>
                <a:cubicBezTo>
                  <a:pt x="152400" y="684727"/>
                  <a:pt x="184597" y="796344"/>
                  <a:pt x="180304" y="862885"/>
                </a:cubicBezTo>
                <a:cubicBezTo>
                  <a:pt x="176011" y="929426"/>
                  <a:pt x="171718" y="960550"/>
                  <a:pt x="167426" y="991674"/>
                </a:cubicBezTo>
              </a:path>
            </a:pathLst>
          </a:custGeom>
          <a:noFill/>
          <a:ln w="76200">
            <a:solidFill>
              <a:srgbClr val="5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4067944" y="2579375"/>
            <a:ext cx="85492" cy="129545"/>
          </a:xfrm>
          <a:prstGeom prst="ellipse">
            <a:avLst/>
          </a:prstGeom>
          <a:noFill/>
          <a:ln w="76200">
            <a:solidFill>
              <a:srgbClr val="5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олилиния 18"/>
          <p:cNvSpPr/>
          <p:nvPr/>
        </p:nvSpPr>
        <p:spPr>
          <a:xfrm>
            <a:off x="3850783" y="3309870"/>
            <a:ext cx="695459" cy="875764"/>
          </a:xfrm>
          <a:custGeom>
            <a:avLst/>
            <a:gdLst>
              <a:gd name="connsiteX0" fmla="*/ 0 w 695459"/>
              <a:gd name="connsiteY0" fmla="*/ 875764 h 875764"/>
              <a:gd name="connsiteX1" fmla="*/ 334851 w 695459"/>
              <a:gd name="connsiteY1" fmla="*/ 270457 h 875764"/>
              <a:gd name="connsiteX2" fmla="*/ 695459 w 695459"/>
              <a:gd name="connsiteY2" fmla="*/ 0 h 875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95459" h="875764">
                <a:moveTo>
                  <a:pt x="0" y="875764"/>
                </a:moveTo>
                <a:cubicBezTo>
                  <a:pt x="109470" y="646091"/>
                  <a:pt x="218941" y="416418"/>
                  <a:pt x="334851" y="270457"/>
                </a:cubicBezTo>
                <a:cubicBezTo>
                  <a:pt x="450761" y="124496"/>
                  <a:pt x="573110" y="62248"/>
                  <a:pt x="695459" y="0"/>
                </a:cubicBezTo>
              </a:path>
            </a:pathLst>
          </a:custGeom>
          <a:noFill/>
          <a:ln w="38100">
            <a:solidFill>
              <a:srgbClr val="5C0000"/>
            </a:solidFill>
            <a:prstDash val="dash"/>
            <a:headEnd type="triangl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217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762406"/>
            <a:ext cx="1823923" cy="523220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09003E"/>
                </a:solidFill>
              </a:defRPr>
            </a:lvl1pPr>
          </a:lstStyle>
          <a:p>
            <a:r>
              <a:rPr lang="ru-RU" dirty="0"/>
              <a:t>родители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627784" y="284772"/>
            <a:ext cx="5232861" cy="92333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b="1"/>
            </a:lvl1pPr>
          </a:lstStyle>
          <a:p>
            <a:r>
              <a:rPr lang="ru-RU" dirty="0" smtClean="0"/>
              <a:t>Помните, </a:t>
            </a:r>
            <a:r>
              <a:rPr lang="ru-RU" dirty="0"/>
              <a:t>что ваши субъективные желания и даже семейные традиции – не имеют ничего общего с истинной расположенностью детей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99792" y="1412776"/>
            <a:ext cx="6240973" cy="92333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b="1"/>
            </a:lvl1pPr>
          </a:lstStyle>
          <a:p>
            <a:r>
              <a:rPr lang="ru-RU" dirty="0"/>
              <a:t>Помните, </a:t>
            </a:r>
            <a:r>
              <a:rPr lang="ru-RU" dirty="0"/>
              <a:t>что методы тестирования уровня развития детей и их психологического состояния и природных склонностей отточены, как </a:t>
            </a:r>
            <a:r>
              <a:rPr lang="ru-RU" dirty="0" smtClean="0"/>
              <a:t>ДВС. 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51520" y="2571111"/>
            <a:ext cx="7667347" cy="36933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b="1"/>
            </a:lvl1pPr>
          </a:lstStyle>
          <a:p>
            <a:r>
              <a:rPr lang="ru-RU" dirty="0" smtClean="0"/>
              <a:t>Отделяйте слухи</a:t>
            </a:r>
            <a:r>
              <a:rPr lang="ru-RU" dirty="0"/>
              <a:t>, </a:t>
            </a:r>
            <a:r>
              <a:rPr lang="ru-RU" dirty="0" err="1"/>
              <a:t>фэйки</a:t>
            </a:r>
            <a:r>
              <a:rPr lang="ru-RU" dirty="0"/>
              <a:t> и фобии </a:t>
            </a:r>
            <a:r>
              <a:rPr lang="ru-RU" dirty="0" smtClean="0"/>
              <a:t>от истинного положения </a:t>
            </a:r>
            <a:r>
              <a:rPr lang="ru-RU" dirty="0" smtClean="0"/>
              <a:t>дел в школе.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17236" y="3140968"/>
            <a:ext cx="8628172" cy="1200329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b="1"/>
            </a:lvl1pPr>
          </a:lstStyle>
          <a:p>
            <a:r>
              <a:rPr lang="ru-RU" dirty="0"/>
              <a:t>Помните, </a:t>
            </a:r>
            <a:r>
              <a:rPr lang="ru-RU" dirty="0"/>
              <a:t>что в данной школе работают специалисты ОЧЕНЬ высокого уровня, что апробировано не ими и не слухами, а коллегиальными независимыми экспертами и объективными результатами их </a:t>
            </a:r>
            <a:r>
              <a:rPr lang="ru-RU" dirty="0" smtClean="0"/>
              <a:t>деятельности в очень невыгодных для реализации их потенциала условиях отсутствия профилирования.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515828" y="4581128"/>
            <a:ext cx="8016611" cy="1754326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b="1"/>
            </a:lvl1pPr>
          </a:lstStyle>
          <a:p>
            <a:r>
              <a:rPr lang="ru-RU" dirty="0"/>
              <a:t>Помните, </a:t>
            </a:r>
            <a:r>
              <a:rPr lang="ru-RU" dirty="0"/>
              <a:t>что именно отсутствие промежуточных аттестаций и профильного образования, превращает образование Вашего ребенка в сложнейший путь впотьмах без цели и направления, которое отвечало бы собственным мечтам и чаяниям. Где приходится наматывать дополнительные версты в ненужных тебе окраинах и платить за них тем временем и деньгами, которые ты мог бы потратить на путь нужный тебе.</a:t>
            </a:r>
          </a:p>
        </p:txBody>
      </p:sp>
    </p:spTree>
    <p:extLst>
      <p:ext uri="{BB962C8B-B14F-4D97-AF65-F5344CB8AC3E}">
        <p14:creationId xmlns:p14="http://schemas.microsoft.com/office/powerpoint/2010/main" val="39832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Стрелка вправо с вырезом 21"/>
          <p:cNvSpPr/>
          <p:nvPr/>
        </p:nvSpPr>
        <p:spPr>
          <a:xfrm rot="4750500">
            <a:off x="6988433" y="2373535"/>
            <a:ext cx="1587399" cy="96997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330" y="4293096"/>
            <a:ext cx="4834880" cy="523220"/>
          </a:xfr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ru-RU" sz="2800" b="1" dirty="0">
                <a:solidFill>
                  <a:srgbClr val="09003E"/>
                </a:solidFill>
                <a:latin typeface="+mn-lt"/>
                <a:ea typeface="+mn-ea"/>
                <a:cs typeface="+mn-cs"/>
              </a:rPr>
              <a:t>Насильственное образование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90316" y="171797"/>
            <a:ext cx="2746744" cy="1384995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09003E"/>
                </a:solidFill>
              </a:defRPr>
            </a:lvl1pPr>
          </a:lstStyle>
          <a:p>
            <a:r>
              <a:rPr lang="ru-RU" dirty="0"/>
              <a:t>Отсутствие промежуточной аттестации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1861160"/>
            <a:ext cx="1763687" cy="33855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sz="1600" dirty="0"/>
              <a:t>Зачем стараться?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49197" y="1707272"/>
            <a:ext cx="1622803" cy="1077218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sz="1600" dirty="0"/>
              <a:t>Завышенные </a:t>
            </a:r>
            <a:r>
              <a:rPr lang="ru-RU" sz="1600" dirty="0" smtClean="0"/>
              <a:t>самооценки, оценки =</a:t>
            </a:r>
            <a:r>
              <a:rPr lang="en-US" sz="1600" dirty="0" smtClean="0"/>
              <a:t>&gt; </a:t>
            </a:r>
            <a:r>
              <a:rPr lang="ru-RU" sz="1600" dirty="0" smtClean="0"/>
              <a:t>разочарование</a:t>
            </a:r>
            <a:endParaRPr lang="ru-RU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35496" y="2492896"/>
            <a:ext cx="2880320" cy="1323439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sz="1600" dirty="0"/>
              <a:t>«Папа сказал, что я буду врачом, как он и мама!» - при полном отсутствии данных в данной области и прекрасных данных в других областях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942446" y="171797"/>
            <a:ext cx="2232248" cy="1384995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09003E"/>
                </a:solidFill>
              </a:defRPr>
            </a:lvl1pPr>
          </a:lstStyle>
          <a:p>
            <a:r>
              <a:rPr lang="ru-RU" dirty="0"/>
              <a:t>Отсутствие профильных классов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79912" y="3232441"/>
            <a:ext cx="3438382" cy="830997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sz="1600" dirty="0"/>
              <a:t>Путаница в подходах, программах, методике, языке и стиле изложения у школьных и иных учителей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693280" y="5013176"/>
            <a:ext cx="6450720" cy="523220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09003E"/>
                </a:solidFill>
              </a:defRPr>
            </a:lvl1pPr>
          </a:lstStyle>
          <a:p>
            <a:r>
              <a:rPr lang="ru-RU" dirty="0"/>
              <a:t>Разбитое здоровье и бюджет семейный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452320" y="3370059"/>
            <a:ext cx="1691680" cy="584775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sz="1600" dirty="0"/>
              <a:t>Ползарплаты на репетиторов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8924" y="5761999"/>
            <a:ext cx="6494401" cy="954107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800" b="1">
                <a:solidFill>
                  <a:srgbClr val="09003E"/>
                </a:solidFill>
              </a:defRPr>
            </a:lvl1pPr>
          </a:lstStyle>
          <a:p>
            <a:r>
              <a:rPr lang="ru-RU" dirty="0"/>
              <a:t>Потенциал ребенка реализован на 30%, </a:t>
            </a:r>
            <a:endParaRPr lang="ru-RU" dirty="0" smtClean="0"/>
          </a:p>
          <a:p>
            <a:r>
              <a:rPr lang="ru-RU" dirty="0" smtClean="0"/>
              <a:t>нервных </a:t>
            </a:r>
            <a:r>
              <a:rPr lang="ru-RU" dirty="0"/>
              <a:t>клеток осталось </a:t>
            </a:r>
            <a:r>
              <a:rPr lang="ru-RU" dirty="0" smtClean="0"/>
              <a:t>30%</a:t>
            </a:r>
            <a:endParaRPr lang="ru-RU" dirty="0"/>
          </a:p>
        </p:txBody>
      </p:sp>
      <p:sp>
        <p:nvSpPr>
          <p:cNvPr id="16" name="Стрелка вправо с вырезом 15"/>
          <p:cNvSpPr/>
          <p:nvPr/>
        </p:nvSpPr>
        <p:spPr>
          <a:xfrm rot="7400412">
            <a:off x="1783383" y="1732673"/>
            <a:ext cx="360040" cy="15048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с вырезом 16"/>
          <p:cNvSpPr/>
          <p:nvPr/>
        </p:nvSpPr>
        <p:spPr>
          <a:xfrm rot="3268214">
            <a:off x="2420101" y="1808291"/>
            <a:ext cx="504056" cy="14401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право с вырезом 17"/>
          <p:cNvSpPr/>
          <p:nvPr/>
        </p:nvSpPr>
        <p:spPr>
          <a:xfrm rot="4909348">
            <a:off x="1997701" y="1947934"/>
            <a:ext cx="685313" cy="116434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с вырезом 18"/>
          <p:cNvSpPr/>
          <p:nvPr/>
        </p:nvSpPr>
        <p:spPr>
          <a:xfrm rot="7002880">
            <a:off x="5511049" y="1538188"/>
            <a:ext cx="439878" cy="116434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право с вырезом 19"/>
          <p:cNvSpPr/>
          <p:nvPr/>
        </p:nvSpPr>
        <p:spPr>
          <a:xfrm rot="4216933">
            <a:off x="8208320" y="1397568"/>
            <a:ext cx="397403" cy="8885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право с вырезом 20"/>
          <p:cNvSpPr/>
          <p:nvPr/>
        </p:nvSpPr>
        <p:spPr>
          <a:xfrm rot="6306009">
            <a:off x="5625323" y="2359459"/>
            <a:ext cx="1568998" cy="10208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7143325" y="1753438"/>
            <a:ext cx="1677147" cy="1077218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sz="1600" dirty="0"/>
              <a:t>Я вынужден ездить к репетиторам, на </a:t>
            </a:r>
            <a:r>
              <a:rPr lang="ru-RU" sz="1600" dirty="0" err="1"/>
              <a:t>допзанятия</a:t>
            </a:r>
            <a:endParaRPr lang="ru-RU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4860032" y="1877923"/>
            <a:ext cx="1944216" cy="830997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5C0000"/>
                </a:solidFill>
              </a:defRPr>
            </a:lvl1pPr>
          </a:lstStyle>
          <a:p>
            <a:r>
              <a:rPr lang="ru-RU" sz="1600" dirty="0"/>
              <a:t>Нас заставляют учить, что нам не надо, не интересно</a:t>
            </a:r>
          </a:p>
        </p:txBody>
      </p:sp>
      <p:sp>
        <p:nvSpPr>
          <p:cNvPr id="23" name="Стрелка углом 22"/>
          <p:cNvSpPr/>
          <p:nvPr/>
        </p:nvSpPr>
        <p:spPr>
          <a:xfrm flipV="1">
            <a:off x="1963403" y="5013176"/>
            <a:ext cx="660778" cy="432048"/>
          </a:xfrm>
          <a:prstGeom prst="bentArrow">
            <a:avLst>
              <a:gd name="adj1" fmla="val 50000"/>
              <a:gd name="adj2" fmla="val 25000"/>
              <a:gd name="adj3" fmla="val 50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4" name="Стрелка вправо 23"/>
          <p:cNvSpPr/>
          <p:nvPr/>
        </p:nvSpPr>
        <p:spPr>
          <a:xfrm rot="5400000">
            <a:off x="1874634" y="3838419"/>
            <a:ext cx="343731" cy="4216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право 24"/>
          <p:cNvSpPr/>
          <p:nvPr/>
        </p:nvSpPr>
        <p:spPr>
          <a:xfrm rot="7841678">
            <a:off x="3213149" y="3782719"/>
            <a:ext cx="504056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 вниз 26"/>
          <p:cNvSpPr/>
          <p:nvPr/>
        </p:nvSpPr>
        <p:spPr>
          <a:xfrm>
            <a:off x="760898" y="4950750"/>
            <a:ext cx="432048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3090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Родители!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99592" y="1484784"/>
            <a:ext cx="756084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Если вы считаете, что именно Вашим детям прогрессивный подход не подходит – есть огромный выбор других школ и возможности индивидуального обучения и экстерната. Тогда Вы сами, </a:t>
            </a:r>
            <a:r>
              <a:rPr lang="ru-RU" sz="3600" b="1" dirty="0" smtClean="0"/>
              <a:t>на свой уже страх и риск</a:t>
            </a:r>
            <a:r>
              <a:rPr lang="ru-RU" sz="2800" dirty="0" smtClean="0"/>
              <a:t>, планируете учебный график детей. Но помните, что опыт с очевидностью не рекомендует это в 99 случаях из 100.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351474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1024</TotalTime>
  <Words>639</Words>
  <Application>Microsoft Office PowerPoint</Application>
  <PresentationFormat>Экран (4:3)</PresentationFormat>
  <Paragraphs>122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Профильные классы</vt:lpstr>
      <vt:lpstr>Профилизация</vt:lpstr>
      <vt:lpstr>Индивидуальная траектория</vt:lpstr>
      <vt:lpstr>Комбинация индивидуальных траекторий</vt:lpstr>
      <vt:lpstr>Аттестация</vt:lpstr>
      <vt:lpstr>Только, когда совпадают интересы родителей, государства, учителей и детей, получается эффективная школа.</vt:lpstr>
      <vt:lpstr>Презентация PowerPoint</vt:lpstr>
      <vt:lpstr>Презентация PowerPoint</vt:lpstr>
      <vt:lpstr>Насильственное образование</vt:lpstr>
      <vt:lpstr>Родители!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Задачей стратегии является эффективное использование наличных ресурсов для достижения основной цели</dc:title>
  <dc:creator>USER</dc:creator>
  <cp:lastModifiedBy>USER</cp:lastModifiedBy>
  <cp:revision>80</cp:revision>
  <dcterms:created xsi:type="dcterms:W3CDTF">2014-12-16T13:04:23Z</dcterms:created>
  <dcterms:modified xsi:type="dcterms:W3CDTF">2014-12-24T11:44:25Z</dcterms:modified>
</cp:coreProperties>
</file>