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9" r:id="rId2"/>
    <p:sldId id="257" r:id="rId3"/>
    <p:sldId id="260" r:id="rId4"/>
    <p:sldId id="258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73" r:id="rId13"/>
    <p:sldId id="274" r:id="rId14"/>
    <p:sldId id="272" r:id="rId15"/>
    <p:sldId id="275" r:id="rId16"/>
    <p:sldId id="270" r:id="rId17"/>
    <p:sldId id="268" r:id="rId18"/>
    <p:sldId id="271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37"/>
    <a:srgbClr val="99FF66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6E7570-CEB0-4B9E-A552-66D00B8EE01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6FA55E-32B3-4105-B9A6-09F174D7FE14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Заметно быстрее воспринимали и усваивали материал общего курса. Данные классы позволяли качественно повысить уровень представления материала, сложность и количество задач и экспериментов.</a:t>
          </a:r>
          <a:endParaRPr lang="ru-RU" sz="2000" b="1" dirty="0">
            <a:solidFill>
              <a:srgbClr val="0000FF"/>
            </a:solidFill>
          </a:endParaRPr>
        </a:p>
      </dgm:t>
    </dgm:pt>
    <dgm:pt modelId="{B25B2790-7718-4643-8829-141D7C7638BE}" type="parTrans" cxnId="{2C90B33D-3968-4B20-BBAF-8DCD67D960DA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11E2587F-F95E-44A8-9E6D-AA5D9D1DA9FF}" type="sibTrans" cxnId="{2C90B33D-3968-4B20-BBAF-8DCD67D960DA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2B978C07-1729-4C3D-9951-822D0E491586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Многие учащиеся добились высокой успеваемости как по физике, так и по другим предметам и уверенно поступили в ВУЗы.</a:t>
          </a:r>
          <a:endParaRPr lang="ru-RU" sz="2000" b="1" dirty="0">
            <a:solidFill>
              <a:srgbClr val="0000FF"/>
            </a:solidFill>
          </a:endParaRPr>
        </a:p>
      </dgm:t>
    </dgm:pt>
    <dgm:pt modelId="{3D259CEC-A4CC-4C9E-8C9E-7643E1DA4446}" type="parTrans" cxnId="{6AD23B0A-9326-4DBF-8CA4-14790E1D32D6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E23F42BC-6C1E-48D5-855E-825FF60EEC47}" type="sibTrans" cxnId="{6AD23B0A-9326-4DBF-8CA4-14790E1D32D6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E1756CAD-DFC4-4F40-A5DD-EC2729CB6A44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Отличались заинтересованностью и открытостью по отношению к предмету физики и его темам. </a:t>
          </a:r>
          <a:endParaRPr lang="ru-RU" sz="2000" b="1" dirty="0">
            <a:solidFill>
              <a:srgbClr val="0000FF"/>
            </a:solidFill>
          </a:endParaRPr>
        </a:p>
      </dgm:t>
    </dgm:pt>
    <dgm:pt modelId="{FAA998E6-52AD-4B85-AC32-8AF6ADCF7CFF}" type="parTrans" cxnId="{5DC31B29-9907-45DF-97EC-72A34439F6FF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588F6325-1869-441C-B383-6629AA158EDC}" type="sibTrans" cxnId="{5DC31B29-9907-45DF-97EC-72A34439F6FF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43BE1B70-0596-4497-B9A2-BB94BB3621BD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Практически отсутствовала в данных классах группа учащихся, считающих предмет физики сложным или требующим </a:t>
          </a:r>
          <a:r>
            <a:rPr lang="ru-RU" sz="2000" b="1" dirty="0" err="1" smtClean="0">
              <a:solidFill>
                <a:srgbClr val="0000FF"/>
              </a:solidFill>
            </a:rPr>
            <a:t>сверхусилий</a:t>
          </a:r>
          <a:r>
            <a:rPr lang="ru-RU" sz="2000" b="1" dirty="0" smtClean="0">
              <a:solidFill>
                <a:srgbClr val="0000FF"/>
              </a:solidFill>
            </a:rPr>
            <a:t>. </a:t>
          </a:r>
          <a:endParaRPr lang="ru-RU" sz="2000" b="1" dirty="0">
            <a:solidFill>
              <a:srgbClr val="0000FF"/>
            </a:solidFill>
          </a:endParaRPr>
        </a:p>
      </dgm:t>
    </dgm:pt>
    <dgm:pt modelId="{D60DBD51-C369-4648-BE23-80C596DF294A}" type="parTrans" cxnId="{239A3602-BE39-413F-8614-97CE6812DC42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71A9116D-30CE-42D7-AADF-E7ED663AB4F2}" type="sibTrans" cxnId="{239A3602-BE39-413F-8614-97CE6812DC42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E55B1BD6-A143-4FE5-87D6-C685855F4003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Существенно повысилась позитивность в отношении к предмету.</a:t>
          </a:r>
          <a:endParaRPr lang="ru-RU" sz="2000" b="1" dirty="0">
            <a:solidFill>
              <a:srgbClr val="0000FF"/>
            </a:solidFill>
          </a:endParaRPr>
        </a:p>
      </dgm:t>
    </dgm:pt>
    <dgm:pt modelId="{C517039C-B8AF-4F9D-BDC8-E4A40657A5FF}" type="parTrans" cxnId="{1B5B42BA-7976-4C11-ACA1-BE428AD44409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3B8E896E-3F0E-4F6C-98B8-848AD22167B1}" type="sibTrans" cxnId="{1B5B42BA-7976-4C11-ACA1-BE428AD44409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1AA4F897-EE33-4152-9BE4-9743FF504477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rgbClr val="0000FF"/>
              </a:solidFill>
            </a:rPr>
            <a:t>Повысилась творческая активность и самостоятельность.</a:t>
          </a:r>
          <a:endParaRPr lang="ru-RU" sz="2000" b="1" dirty="0">
            <a:solidFill>
              <a:srgbClr val="0000FF"/>
            </a:solidFill>
          </a:endParaRPr>
        </a:p>
      </dgm:t>
    </dgm:pt>
    <dgm:pt modelId="{935484F2-666D-4F76-8B69-3F8DA3C24705}" type="parTrans" cxnId="{5785BBB0-7DB4-461C-A76C-E4DEC2D3455F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50F4B6D5-83EC-4EBD-B2C7-2A3887B83690}" type="sibTrans" cxnId="{5785BBB0-7DB4-461C-A76C-E4DEC2D3455F}">
      <dgm:prSet/>
      <dgm:spPr/>
      <dgm:t>
        <a:bodyPr/>
        <a:lstStyle/>
        <a:p>
          <a:endParaRPr lang="ru-RU" sz="1600" b="1">
            <a:solidFill>
              <a:srgbClr val="0000FF"/>
            </a:solidFill>
          </a:endParaRPr>
        </a:p>
      </dgm:t>
    </dgm:pt>
    <dgm:pt modelId="{B8A561A6-5AEC-44F6-8B5B-910B5F456E83}" type="pres">
      <dgm:prSet presAssocID="{C26E7570-CEB0-4B9E-A552-66D00B8EE0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E5AFF-76FC-40B1-9F3B-27D0E8226DE0}" type="pres">
      <dgm:prSet presAssocID="{ED6FA55E-32B3-4105-B9A6-09F174D7FE14}" presName="parentText" presStyleLbl="node1" presStyleIdx="0" presStyleCnt="6" custScaleY="142851" custLinFactY="-4103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AEDF7-ECF7-4F24-A601-9597AD5D5825}" type="pres">
      <dgm:prSet presAssocID="{11E2587F-F95E-44A8-9E6D-AA5D9D1DA9FF}" presName="spacer" presStyleCnt="0"/>
      <dgm:spPr/>
    </dgm:pt>
    <dgm:pt modelId="{4523CE2D-0327-49A7-B1C7-35C93945A0EF}" type="pres">
      <dgm:prSet presAssocID="{2B978C07-1729-4C3D-9951-822D0E491586}" presName="parentText" presStyleLbl="node1" presStyleIdx="1" presStyleCnt="6" custLinFactY="-279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6E2716-3D6C-4563-B360-FA98541498D3}" type="pres">
      <dgm:prSet presAssocID="{E23F42BC-6C1E-48D5-855E-825FF60EEC47}" presName="spacer" presStyleCnt="0"/>
      <dgm:spPr/>
    </dgm:pt>
    <dgm:pt modelId="{39297302-21B9-4261-B17A-FF907D345242}" type="pres">
      <dgm:prSet presAssocID="{E1756CAD-DFC4-4F40-A5DD-EC2729CB6A44}" presName="parentText" presStyleLbl="node1" presStyleIdx="2" presStyleCnt="6" custScaleY="82903" custLinFactY="102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98DDD2-FF0B-40C1-838D-BE43ED4E2351}" type="pres">
      <dgm:prSet presAssocID="{588F6325-1869-441C-B383-6629AA158EDC}" presName="spacer" presStyleCnt="0"/>
      <dgm:spPr/>
    </dgm:pt>
    <dgm:pt modelId="{17D28816-F70A-45F6-803C-75A2ABE008CA}" type="pres">
      <dgm:prSet presAssocID="{43BE1B70-0596-4497-B9A2-BB94BB3621BD}" presName="parentText" presStyleLbl="node1" presStyleIdx="3" presStyleCnt="6" custLinFactY="335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0FEFA-B2BE-4D07-9FD9-92954085A17E}" type="pres">
      <dgm:prSet presAssocID="{71A9116D-30CE-42D7-AADF-E7ED663AB4F2}" presName="spacer" presStyleCnt="0"/>
      <dgm:spPr/>
    </dgm:pt>
    <dgm:pt modelId="{81B56F58-CFAD-4AF8-8BE1-E6F06044A5C4}" type="pres">
      <dgm:prSet presAssocID="{E55B1BD6-A143-4FE5-87D6-C685855F4003}" presName="parentText" presStyleLbl="node1" presStyleIdx="4" presStyleCnt="6" custScaleY="48712" custLinFactY="982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7E53F-2493-4567-9753-7A3B8C75C5E7}" type="pres">
      <dgm:prSet presAssocID="{3B8E896E-3F0E-4F6C-98B8-848AD22167B1}" presName="spacer" presStyleCnt="0"/>
      <dgm:spPr/>
    </dgm:pt>
    <dgm:pt modelId="{355E10A3-4DF5-431E-9F4E-10FB990584B1}" type="pres">
      <dgm:prSet presAssocID="{1AA4F897-EE33-4152-9BE4-9743FF504477}" presName="parentText" presStyleLbl="node1" presStyleIdx="5" presStyleCnt="6" custScaleY="55505" custLinFactY="4103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732499-3CE9-4B26-AE92-C576354B2285}" type="presOf" srcId="{E1756CAD-DFC4-4F40-A5DD-EC2729CB6A44}" destId="{39297302-21B9-4261-B17A-FF907D345242}" srcOrd="0" destOrd="0" presId="urn:microsoft.com/office/officeart/2005/8/layout/vList2"/>
    <dgm:cxn modelId="{2C90B33D-3968-4B20-BBAF-8DCD67D960DA}" srcId="{C26E7570-CEB0-4B9E-A552-66D00B8EE016}" destId="{ED6FA55E-32B3-4105-B9A6-09F174D7FE14}" srcOrd="0" destOrd="0" parTransId="{B25B2790-7718-4643-8829-141D7C7638BE}" sibTransId="{11E2587F-F95E-44A8-9E6D-AA5D9D1DA9FF}"/>
    <dgm:cxn modelId="{1B5B42BA-7976-4C11-ACA1-BE428AD44409}" srcId="{C26E7570-CEB0-4B9E-A552-66D00B8EE016}" destId="{E55B1BD6-A143-4FE5-87D6-C685855F4003}" srcOrd="4" destOrd="0" parTransId="{C517039C-B8AF-4F9D-BDC8-E4A40657A5FF}" sibTransId="{3B8E896E-3F0E-4F6C-98B8-848AD22167B1}"/>
    <dgm:cxn modelId="{6310990E-B446-41EC-80A7-C3E37B24260B}" type="presOf" srcId="{C26E7570-CEB0-4B9E-A552-66D00B8EE016}" destId="{B8A561A6-5AEC-44F6-8B5B-910B5F456E83}" srcOrd="0" destOrd="0" presId="urn:microsoft.com/office/officeart/2005/8/layout/vList2"/>
    <dgm:cxn modelId="{5785BBB0-7DB4-461C-A76C-E4DEC2D3455F}" srcId="{C26E7570-CEB0-4B9E-A552-66D00B8EE016}" destId="{1AA4F897-EE33-4152-9BE4-9743FF504477}" srcOrd="5" destOrd="0" parTransId="{935484F2-666D-4F76-8B69-3F8DA3C24705}" sibTransId="{50F4B6D5-83EC-4EBD-B2C7-2A3887B83690}"/>
    <dgm:cxn modelId="{742C3966-1D79-4D0F-B487-1B03E754B64D}" type="presOf" srcId="{E55B1BD6-A143-4FE5-87D6-C685855F4003}" destId="{81B56F58-CFAD-4AF8-8BE1-E6F06044A5C4}" srcOrd="0" destOrd="0" presId="urn:microsoft.com/office/officeart/2005/8/layout/vList2"/>
    <dgm:cxn modelId="{F0354A04-A3EE-4330-9B59-167AE3C51EE0}" type="presOf" srcId="{1AA4F897-EE33-4152-9BE4-9743FF504477}" destId="{355E10A3-4DF5-431E-9F4E-10FB990584B1}" srcOrd="0" destOrd="0" presId="urn:microsoft.com/office/officeart/2005/8/layout/vList2"/>
    <dgm:cxn modelId="{5455D720-D217-4537-AFA6-DF9CF88E2889}" type="presOf" srcId="{ED6FA55E-32B3-4105-B9A6-09F174D7FE14}" destId="{E88E5AFF-76FC-40B1-9F3B-27D0E8226DE0}" srcOrd="0" destOrd="0" presId="urn:microsoft.com/office/officeart/2005/8/layout/vList2"/>
    <dgm:cxn modelId="{87877BE7-16DC-4E7E-9497-D788EA2A7716}" type="presOf" srcId="{43BE1B70-0596-4497-B9A2-BB94BB3621BD}" destId="{17D28816-F70A-45F6-803C-75A2ABE008CA}" srcOrd="0" destOrd="0" presId="urn:microsoft.com/office/officeart/2005/8/layout/vList2"/>
    <dgm:cxn modelId="{239A3602-BE39-413F-8614-97CE6812DC42}" srcId="{C26E7570-CEB0-4B9E-A552-66D00B8EE016}" destId="{43BE1B70-0596-4497-B9A2-BB94BB3621BD}" srcOrd="3" destOrd="0" parTransId="{D60DBD51-C369-4648-BE23-80C596DF294A}" sibTransId="{71A9116D-30CE-42D7-AADF-E7ED663AB4F2}"/>
    <dgm:cxn modelId="{D2DA0464-BB45-4B14-ADF4-C8D4E5B8769D}" type="presOf" srcId="{2B978C07-1729-4C3D-9951-822D0E491586}" destId="{4523CE2D-0327-49A7-B1C7-35C93945A0EF}" srcOrd="0" destOrd="0" presId="urn:microsoft.com/office/officeart/2005/8/layout/vList2"/>
    <dgm:cxn modelId="{6AD23B0A-9326-4DBF-8CA4-14790E1D32D6}" srcId="{C26E7570-CEB0-4B9E-A552-66D00B8EE016}" destId="{2B978C07-1729-4C3D-9951-822D0E491586}" srcOrd="1" destOrd="0" parTransId="{3D259CEC-A4CC-4C9E-8C9E-7643E1DA4446}" sibTransId="{E23F42BC-6C1E-48D5-855E-825FF60EEC47}"/>
    <dgm:cxn modelId="{5DC31B29-9907-45DF-97EC-72A34439F6FF}" srcId="{C26E7570-CEB0-4B9E-A552-66D00B8EE016}" destId="{E1756CAD-DFC4-4F40-A5DD-EC2729CB6A44}" srcOrd="2" destOrd="0" parTransId="{FAA998E6-52AD-4B85-AC32-8AF6ADCF7CFF}" sibTransId="{588F6325-1869-441C-B383-6629AA158EDC}"/>
    <dgm:cxn modelId="{F0392A3B-5060-4169-B6FB-8F2079E9D28E}" type="presParOf" srcId="{B8A561A6-5AEC-44F6-8B5B-910B5F456E83}" destId="{E88E5AFF-76FC-40B1-9F3B-27D0E8226DE0}" srcOrd="0" destOrd="0" presId="urn:microsoft.com/office/officeart/2005/8/layout/vList2"/>
    <dgm:cxn modelId="{0E7E7F3B-7398-4B64-AE30-92C716F1E3F1}" type="presParOf" srcId="{B8A561A6-5AEC-44F6-8B5B-910B5F456E83}" destId="{614AEDF7-ECF7-4F24-A601-9597AD5D5825}" srcOrd="1" destOrd="0" presId="urn:microsoft.com/office/officeart/2005/8/layout/vList2"/>
    <dgm:cxn modelId="{24E15C1B-827D-4D54-B5FE-99D4D7C9AE6E}" type="presParOf" srcId="{B8A561A6-5AEC-44F6-8B5B-910B5F456E83}" destId="{4523CE2D-0327-49A7-B1C7-35C93945A0EF}" srcOrd="2" destOrd="0" presId="urn:microsoft.com/office/officeart/2005/8/layout/vList2"/>
    <dgm:cxn modelId="{0068CB3D-C5AA-4FFF-BE8A-DB37EE677422}" type="presParOf" srcId="{B8A561A6-5AEC-44F6-8B5B-910B5F456E83}" destId="{206E2716-3D6C-4563-B360-FA98541498D3}" srcOrd="3" destOrd="0" presId="urn:microsoft.com/office/officeart/2005/8/layout/vList2"/>
    <dgm:cxn modelId="{E913E0B7-DA37-49D8-A33F-98190EE6B3FD}" type="presParOf" srcId="{B8A561A6-5AEC-44F6-8B5B-910B5F456E83}" destId="{39297302-21B9-4261-B17A-FF907D345242}" srcOrd="4" destOrd="0" presId="urn:microsoft.com/office/officeart/2005/8/layout/vList2"/>
    <dgm:cxn modelId="{FC60ED0F-3483-450C-9BF7-900E052C4BFD}" type="presParOf" srcId="{B8A561A6-5AEC-44F6-8B5B-910B5F456E83}" destId="{2898DDD2-FF0B-40C1-838D-BE43ED4E2351}" srcOrd="5" destOrd="0" presId="urn:microsoft.com/office/officeart/2005/8/layout/vList2"/>
    <dgm:cxn modelId="{4C4B3AD1-A9F6-4CCE-8DC3-731954976613}" type="presParOf" srcId="{B8A561A6-5AEC-44F6-8B5B-910B5F456E83}" destId="{17D28816-F70A-45F6-803C-75A2ABE008CA}" srcOrd="6" destOrd="0" presId="urn:microsoft.com/office/officeart/2005/8/layout/vList2"/>
    <dgm:cxn modelId="{481EE0A6-FC12-4D0D-ACB1-50DC779AEBD3}" type="presParOf" srcId="{B8A561A6-5AEC-44F6-8B5B-910B5F456E83}" destId="{C160FEFA-B2BE-4D07-9FD9-92954085A17E}" srcOrd="7" destOrd="0" presId="urn:microsoft.com/office/officeart/2005/8/layout/vList2"/>
    <dgm:cxn modelId="{B6BFEE9F-D4F2-4EF3-B806-17FBDAA6D6E7}" type="presParOf" srcId="{B8A561A6-5AEC-44F6-8B5B-910B5F456E83}" destId="{81B56F58-CFAD-4AF8-8BE1-E6F06044A5C4}" srcOrd="8" destOrd="0" presId="urn:microsoft.com/office/officeart/2005/8/layout/vList2"/>
    <dgm:cxn modelId="{9EFC3E2D-0FF4-4DFE-B1BE-56216E15A72D}" type="presParOf" srcId="{B8A561A6-5AEC-44F6-8B5B-910B5F456E83}" destId="{56C7E53F-2493-4567-9753-7A3B8C75C5E7}" srcOrd="9" destOrd="0" presId="urn:microsoft.com/office/officeart/2005/8/layout/vList2"/>
    <dgm:cxn modelId="{248951E5-D14D-43D5-96A4-8BA61B4FCDE8}" type="presParOf" srcId="{B8A561A6-5AEC-44F6-8B5B-910B5F456E83}" destId="{355E10A3-4DF5-431E-9F4E-10FB990584B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8E5AFF-76FC-40B1-9F3B-27D0E8226DE0}">
      <dsp:nvSpPr>
        <dsp:cNvPr id="0" name=""/>
        <dsp:cNvSpPr/>
      </dsp:nvSpPr>
      <dsp:spPr>
        <a:xfrm>
          <a:off x="0" y="0"/>
          <a:ext cx="8229600" cy="141235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Заметно быстрее воспринимали и усваивали материал общего курса. Данные классы позволяли качественно повысить уровень представления материала, сложность и количество задач и экспериментов.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0"/>
        <a:ext cx="8229600" cy="1412359"/>
      </dsp:txXfrm>
    </dsp:sp>
    <dsp:sp modelId="{4523CE2D-0327-49A7-B1C7-35C93945A0EF}">
      <dsp:nvSpPr>
        <dsp:cNvPr id="0" name=""/>
        <dsp:cNvSpPr/>
      </dsp:nvSpPr>
      <dsp:spPr>
        <a:xfrm>
          <a:off x="0" y="1387571"/>
          <a:ext cx="8229600" cy="98869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Многие учащиеся добились высокой успеваемости как по физике, так и по другим предметам и уверенно поступили в ВУЗы.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1387571"/>
        <a:ext cx="8229600" cy="988693"/>
      </dsp:txXfrm>
    </dsp:sp>
    <dsp:sp modelId="{39297302-21B9-4261-B17A-FF907D345242}">
      <dsp:nvSpPr>
        <dsp:cNvPr id="0" name=""/>
        <dsp:cNvSpPr/>
      </dsp:nvSpPr>
      <dsp:spPr>
        <a:xfrm>
          <a:off x="0" y="2420701"/>
          <a:ext cx="8229600" cy="81965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Отличались заинтересованностью и открытостью по отношению к предмету физики и его темам. 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2420701"/>
        <a:ext cx="8229600" cy="819656"/>
      </dsp:txXfrm>
    </dsp:sp>
    <dsp:sp modelId="{17D28816-F70A-45F6-803C-75A2ABE008CA}">
      <dsp:nvSpPr>
        <dsp:cNvPr id="0" name=""/>
        <dsp:cNvSpPr/>
      </dsp:nvSpPr>
      <dsp:spPr>
        <a:xfrm>
          <a:off x="0" y="3265610"/>
          <a:ext cx="8229600" cy="98869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Практически отсутствовала в данных классах группа учащихся, считающих предмет физики сложным или требующим </a:t>
          </a:r>
          <a:r>
            <a:rPr lang="ru-RU" sz="2000" b="1" kern="1200" dirty="0" err="1" smtClean="0">
              <a:solidFill>
                <a:srgbClr val="0000FF"/>
              </a:solidFill>
            </a:rPr>
            <a:t>сверхусилий</a:t>
          </a:r>
          <a:r>
            <a:rPr lang="ru-RU" sz="2000" b="1" kern="1200" dirty="0" smtClean="0">
              <a:solidFill>
                <a:srgbClr val="0000FF"/>
              </a:solidFill>
            </a:rPr>
            <a:t>. 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3265610"/>
        <a:ext cx="8229600" cy="988693"/>
      </dsp:txXfrm>
    </dsp:sp>
    <dsp:sp modelId="{81B56F58-CFAD-4AF8-8BE1-E6F06044A5C4}">
      <dsp:nvSpPr>
        <dsp:cNvPr id="0" name=""/>
        <dsp:cNvSpPr/>
      </dsp:nvSpPr>
      <dsp:spPr>
        <a:xfrm>
          <a:off x="0" y="4320479"/>
          <a:ext cx="8229600" cy="48161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Существенно повысилась позитивность в отношении к предмету.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4320479"/>
        <a:ext cx="8229600" cy="481612"/>
      </dsp:txXfrm>
    </dsp:sp>
    <dsp:sp modelId="{355E10A3-4DF5-431E-9F4E-10FB990584B1}">
      <dsp:nvSpPr>
        <dsp:cNvPr id="0" name=""/>
        <dsp:cNvSpPr/>
      </dsp:nvSpPr>
      <dsp:spPr>
        <a:xfrm>
          <a:off x="0" y="4707809"/>
          <a:ext cx="8229600" cy="5487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FF"/>
              </a:solidFill>
            </a:rPr>
            <a:t>Повысилась творческая активность и самостоятельность.</a:t>
          </a:r>
          <a:endParaRPr lang="ru-RU" sz="2000" b="1" kern="1200" dirty="0">
            <a:solidFill>
              <a:srgbClr val="0000FF"/>
            </a:solidFill>
          </a:endParaRPr>
        </a:p>
      </dsp:txBody>
      <dsp:txXfrm>
        <a:off x="0" y="4707809"/>
        <a:ext cx="8229600" cy="548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CBEDF-3261-4CDD-8AC7-3D287D94C6CD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EC384-54E7-4C94-B863-0BE100E0E1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Цель подготовить….</a:t>
            </a:r>
          </a:p>
          <a:p>
            <a:r>
              <a:rPr lang="ru-RU" smtClean="0"/>
              <a:t>Сам курс – 2х часовой, 72 урока – распечатки у вас, </a:t>
            </a:r>
          </a:p>
          <a:p>
            <a:r>
              <a:rPr lang="ru-RU" smtClean="0"/>
              <a:t>каждый урок – отдельный законченный блок, </a:t>
            </a:r>
          </a:p>
          <a:p>
            <a:r>
              <a:rPr lang="ru-RU" smtClean="0"/>
              <a:t>в курсе нет разделов физики, как таковых </a:t>
            </a:r>
          </a:p>
          <a:p>
            <a:r>
              <a:rPr lang="ru-RU" smtClean="0"/>
              <a:t>Нов конце курса дети открывают сами практически все основные законы 7-8 класса</a:t>
            </a:r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034B88-0501-4FB8-9527-F3CC04580AE0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C91AFE-B0C3-4631-9EBA-320E5D4E8EF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images.yandex.ru/yandsearch?source=wiz&amp;text=%D1%81%D1%87%D0%B0%D1%81%D1%82%D0%BB%D0%B8%D0%B2%D1%8B%D0%B5%20%D0%B4%D0%B5%D1%82%D0%B8&amp;noreask=1&amp;pos=2&amp;lr=213&amp;rpt=simage&amp;family=yes&amp;uinfo=ww-1287-wh-712-fw-1062-fh-506-pd-1&amp;img_url=http://stat8.blog.ru/lr/0a04ab3f7662f043723c0da933e8215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youtube.com/watch?v=ha38tXarXW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fisic1100@ya.ru" TargetMode="External"/><Relationship Id="rId2" Type="http://schemas.openxmlformats.org/officeDocument/2006/relationships/hyperlink" Target="http://antoniomikulich.umi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8000" b="1" dirty="0" smtClean="0"/>
              <a:t>5 класс и далее</a:t>
            </a:r>
            <a:endParaRPr lang="ru-RU" sz="6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4032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Основные программные акценты:</a:t>
            </a:r>
          </a:p>
          <a:p>
            <a:endParaRPr lang="ru-RU" dirty="0" smtClean="0"/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0070C0"/>
                </a:solidFill>
              </a:rPr>
              <a:t>Физика – вводный курс</a:t>
            </a:r>
          </a:p>
          <a:p>
            <a:pPr marL="514350" indent="-514350">
              <a:buAutoNum type="arabicPeriod"/>
            </a:pPr>
            <a:endParaRPr lang="ru-RU" sz="4000" b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C00000"/>
                </a:solidFill>
              </a:rPr>
              <a:t>Испанский язык</a:t>
            </a:r>
            <a:endParaRPr lang="ru-RU" b="1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948264" y="609329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Микулич АГ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5200" b="1" dirty="0" smtClean="0">
                <a:solidFill>
                  <a:srgbClr val="C00000"/>
                </a:solidFill>
              </a:rPr>
              <a:t>ДЕТИ :</a:t>
            </a:r>
          </a:p>
          <a:p>
            <a:r>
              <a:rPr lang="ru-RU" dirty="0" smtClean="0"/>
              <a:t>Здоровые психологически</a:t>
            </a:r>
          </a:p>
          <a:p>
            <a:r>
              <a:rPr lang="ru-RU" dirty="0" smtClean="0"/>
              <a:t>Здоровые физически</a:t>
            </a:r>
          </a:p>
          <a:p>
            <a:r>
              <a:rPr lang="ru-RU" dirty="0" smtClean="0"/>
              <a:t>Морально здоровые</a:t>
            </a:r>
          </a:p>
          <a:p>
            <a:r>
              <a:rPr lang="ru-RU" dirty="0" smtClean="0"/>
              <a:t>Уверенные</a:t>
            </a:r>
          </a:p>
          <a:p>
            <a:r>
              <a:rPr lang="ru-RU" dirty="0" smtClean="0"/>
              <a:t>Готовые к трудностям</a:t>
            </a:r>
          </a:p>
          <a:p>
            <a:r>
              <a:rPr lang="ru-RU" dirty="0" smtClean="0"/>
              <a:t>Всесторонне развитые</a:t>
            </a:r>
          </a:p>
          <a:p>
            <a:r>
              <a:rPr lang="ru-RU" dirty="0" smtClean="0"/>
              <a:t>Любящие учиться</a:t>
            </a:r>
          </a:p>
          <a:p>
            <a:r>
              <a:rPr lang="ru-RU" dirty="0" smtClean="0"/>
              <a:t>Сильные </a:t>
            </a:r>
          </a:p>
          <a:p>
            <a:r>
              <a:rPr lang="ru-RU" dirty="0" smtClean="0"/>
              <a:t>Дружные </a:t>
            </a:r>
          </a:p>
          <a:p>
            <a:endParaRPr lang="ru-RU" dirty="0"/>
          </a:p>
        </p:txBody>
      </p:sp>
      <p:pic>
        <p:nvPicPr>
          <p:cNvPr id="11266" name="Picture 2" descr="http://s2.ziareromania.ro/?mmid=7e93b5495418e24a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829271"/>
            <a:ext cx="3810000" cy="304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Почему физика?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Есть апробированный, дающий очень сильные результаты авторский курс 5-6 </a:t>
            </a:r>
            <a:r>
              <a:rPr lang="ru-RU" dirty="0" err="1" smtClean="0"/>
              <a:t>кл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Курс – победитель конкурса «Есть идея 2012»</a:t>
            </a:r>
          </a:p>
          <a:p>
            <a:r>
              <a:rPr lang="ru-RU" dirty="0" smtClean="0"/>
              <a:t>Это курс не ради «Физики», как таковой - это курс для повышения качества образования по любой и не только естественнонаучной дисциплине!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395288" y="-26988"/>
            <a:ext cx="8229600" cy="11430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Цель курса</a:t>
            </a:r>
            <a:endParaRPr lang="en-US" sz="4400" b="1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" name="Группа 5"/>
          <p:cNvGrpSpPr/>
          <p:nvPr/>
        </p:nvGrpSpPr>
        <p:grpSpPr>
          <a:xfrm>
            <a:off x="251520" y="1341949"/>
            <a:ext cx="8568952" cy="5039379"/>
            <a:chOff x="0" y="44145"/>
            <a:chExt cx="8568952" cy="1006931"/>
          </a:xfrm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44145"/>
              <a:ext cx="8568952" cy="1006931"/>
            </a:xfrm>
            <a:prstGeom prst="roundRect">
              <a:avLst/>
            </a:prstGeom>
            <a:solidFill>
              <a:schemeClr val="bg1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49154" y="93299"/>
              <a:ext cx="8470644" cy="90862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8580" tIns="68580" rIns="68580" bIns="6858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200" b="1" dirty="0">
                  <a:solidFill>
                    <a:srgbClr val="0000FF"/>
                  </a:solidFill>
                </a:rPr>
                <a:t>Подготовить к высокому качеству образования по предмету </a:t>
              </a:r>
              <a:r>
                <a:rPr lang="ru-RU" sz="3200" b="1" dirty="0" smtClean="0">
                  <a:solidFill>
                    <a:srgbClr val="0000FF"/>
                  </a:solidFill>
                </a:rPr>
                <a:t>физика .</a:t>
              </a:r>
            </a:p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3200" b="1" dirty="0" smtClean="0">
                <a:solidFill>
                  <a:srgbClr val="0000FF"/>
                </a:solidFill>
              </a:endParaRPr>
            </a:p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200" b="1" dirty="0" smtClean="0">
                  <a:solidFill>
                    <a:srgbClr val="0000FF"/>
                  </a:solidFill>
                </a:rPr>
                <a:t> Сформировать мотивацию и интерес к учебе.</a:t>
              </a:r>
            </a:p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3200" b="1" dirty="0" smtClean="0">
                <a:solidFill>
                  <a:srgbClr val="0000FF"/>
                </a:solidFill>
              </a:endParaRPr>
            </a:p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200" b="1" dirty="0" smtClean="0">
                  <a:solidFill>
                    <a:srgbClr val="0000FF"/>
                  </a:solidFill>
                </a:rPr>
                <a:t>Научить учиться творчески, увлеченно и радостно.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24750" y="-26988"/>
            <a:ext cx="1619250" cy="1322388"/>
          </a:xfrm>
          <a:prstGeom prst="rect">
            <a:avLst/>
          </a:prstGeom>
          <a:solidFill>
            <a:srgbClr val="FFFF00"/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lnSpc>
                <a:spcPts val="4800"/>
              </a:lnSpc>
              <a:defRPr/>
            </a:pPr>
            <a:r>
              <a:rPr lang="ru-RU" sz="3600" b="1" dirty="0">
                <a:solidFill>
                  <a:srgbClr val="FF0000"/>
                </a:solidFill>
              </a:rPr>
              <a:t>72 урока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Ключевой компонент вводного курса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Обретение методологических навыков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Самостоятельное открытие законов.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Навыки  полного цикла научной работы.</a:t>
            </a:r>
            <a:r>
              <a:rPr lang="ru-RU" dirty="0" smtClean="0"/>
              <a:t> 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Акцент на проблемно-поисковом и исследовательском методе</a:t>
            </a: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0668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0070C0"/>
                </a:solidFill>
              </a:rPr>
              <a:t>Влияние</a:t>
            </a:r>
            <a:r>
              <a:rPr lang="ru-RU" b="1" dirty="0" smtClean="0">
                <a:solidFill>
                  <a:srgbClr val="00B0F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курса на дальнейшее образование по предмету физика</a:t>
            </a:r>
            <a:endParaRPr lang="ru-RU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12776"/>
          <a:ext cx="82296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Зачем нам испанский?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На испанском говорят в 58 странах – конкурентов нет</a:t>
            </a:r>
          </a:p>
          <a:p>
            <a:endParaRPr lang="ru-RU" dirty="0" smtClean="0"/>
          </a:p>
          <a:p>
            <a:r>
              <a:rPr lang="ru-RU" dirty="0" smtClean="0"/>
              <a:t>Латинская Америка растет стремительно</a:t>
            </a:r>
          </a:p>
          <a:p>
            <a:endParaRPr lang="ru-RU" dirty="0" smtClean="0"/>
          </a:p>
          <a:p>
            <a:r>
              <a:rPr lang="ru-RU" dirty="0" smtClean="0"/>
              <a:t>Это конъюнктурно лучший второй язык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Наши козыри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Носитель языка преподает</a:t>
            </a:r>
          </a:p>
          <a:p>
            <a:endParaRPr lang="ru-RU" dirty="0" smtClean="0"/>
          </a:p>
          <a:p>
            <a:r>
              <a:rPr lang="ru-RU" dirty="0" smtClean="0"/>
              <a:t>Опыт, методика, учебник</a:t>
            </a:r>
          </a:p>
          <a:p>
            <a:endParaRPr lang="ru-RU" dirty="0" smtClean="0"/>
          </a:p>
          <a:p>
            <a:r>
              <a:rPr lang="ru-RU" dirty="0" smtClean="0"/>
              <a:t>Просто личное желание реализовать уникальный опыт, возможности, любовь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7" name="Picture 3" descr="D:\Documents\Испанский\учебник наш\ОБЛОЖКА par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916832"/>
            <a:ext cx="3105721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Что кроме уроков испанского?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каникулы едем в испанскую школу!</a:t>
            </a:r>
          </a:p>
          <a:p>
            <a:r>
              <a:rPr lang="en-US" sz="1800" dirty="0" smtClean="0">
                <a:hlinkClick r:id="rId2"/>
              </a:rPr>
              <a:t>http://www.youtube.com/watch?v=ha38tXarXWE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2050" name="Picture 2" descr="http://antoniomikulich.umi.ru/images/cms/data/espana/img_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6748"/>
            <a:ext cx="4427984" cy="3320988"/>
          </a:xfrm>
          <a:prstGeom prst="rect">
            <a:avLst/>
          </a:prstGeom>
          <a:noFill/>
        </p:spPr>
      </p:pic>
      <p:pic>
        <p:nvPicPr>
          <p:cNvPr id="2058" name="Picture 10" descr="http://antoniomikulich.umi.ru/images/cms/data/espana/img_02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7509" y="3068960"/>
            <a:ext cx="4416491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antoniomikulich.umi.ru/images/cms/data/espana/dsc05203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3056"/>
            <a:ext cx="4403093" cy="2924944"/>
          </a:xfrm>
          <a:prstGeom prst="rect">
            <a:avLst/>
          </a:prstGeom>
          <a:noFill/>
        </p:spPr>
      </p:pic>
      <p:pic>
        <p:nvPicPr>
          <p:cNvPr id="5" name="Picture 4" descr="http://antoniomikulich.umi.ru/images/cms/data/espana/img_0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37012"/>
            <a:ext cx="4427984" cy="3320988"/>
          </a:xfrm>
          <a:prstGeom prst="rect">
            <a:avLst/>
          </a:prstGeom>
          <a:noFill/>
        </p:spPr>
      </p:pic>
      <p:pic>
        <p:nvPicPr>
          <p:cNvPr id="6" name="Picture 6" descr="http://antoniomikulich.umi.ru/images/cms/data/espana/img_00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4475989" cy="3356992"/>
          </a:xfrm>
          <a:prstGeom prst="rect">
            <a:avLst/>
          </a:prstGeom>
          <a:noFill/>
        </p:spPr>
      </p:pic>
      <p:pic>
        <p:nvPicPr>
          <p:cNvPr id="7" name="Picture 8" descr="http://antoniomikulich.umi.ru/images/cms/data/espana/img_01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7" y="-1"/>
            <a:ext cx="4427984" cy="33209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кроме уроков?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Существует программа «</a:t>
            </a:r>
            <a:r>
              <a:rPr lang="ru-RU" b="1" dirty="0" smtClean="0">
                <a:solidFill>
                  <a:srgbClr val="C00000"/>
                </a:solidFill>
              </a:rPr>
              <a:t>Путь сердца</a:t>
            </a:r>
            <a:r>
              <a:rPr lang="ru-RU" dirty="0" smtClean="0"/>
              <a:t>».</a:t>
            </a:r>
          </a:p>
          <a:p>
            <a:endParaRPr lang="ru-RU" dirty="0" smtClean="0"/>
          </a:p>
          <a:p>
            <a:r>
              <a:rPr lang="ru-RU" dirty="0" smtClean="0"/>
              <a:t>У нас есть огромный поездковый опыт с детьми. И не просто поездки, а реализация комплекса педагогических задач на базе поездок.</a:t>
            </a:r>
          </a:p>
          <a:p>
            <a:endParaRPr lang="ru-RU" dirty="0" smtClean="0"/>
          </a:p>
          <a:p>
            <a:r>
              <a:rPr lang="ru-RU" dirty="0" smtClean="0"/>
              <a:t>(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У нашего класса есть автобус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D:\изображения\фото отобранное, уменьшенное\Школа 1100,работа.учителя\походы\Крым. Весна. Ирина Александровна. Юля. Леша. Младшенькие\Крым. Весна. Ирина Александровна. Юля. Леша. Младшенькие17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5958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D:\изображения\фото отобранное, уменьшенное\Школа 1100,работа.учителя\походы\Лето Твеская область младшенькие\Лето Твеская область младшенькие2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461"/>
            <a:ext cx="9144000" cy="66430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D:\изображения\фото отобранное, уменьшенное\Школа 1100,работа.учителя\походы\весна Крым младшенькие\весна Крым младшенькие8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461"/>
            <a:ext cx="9144000" cy="66430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D:\изображения\фото отобранное, уменьшенное\Школа 1100,работа.учителя\походы\Хибины.Старшенькие.Рожд.Света\Хибины.Старшенькие.Рожд.Света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461"/>
            <a:ext cx="9144000" cy="66430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Классный руководитель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>
                <a:hlinkClick r:id="rId2"/>
              </a:rPr>
              <a:t>antoniomikulich.umi.ru    </a:t>
            </a:r>
            <a:endParaRPr lang="en-US" sz="4800" dirty="0" smtClean="0"/>
          </a:p>
          <a:p>
            <a:r>
              <a:rPr lang="ru-RU" sz="4800" dirty="0" smtClean="0"/>
              <a:t>Микулич Антонио Геннадьевич</a:t>
            </a:r>
          </a:p>
          <a:p>
            <a:r>
              <a:rPr lang="ru-RU" sz="4800" dirty="0" smtClean="0"/>
              <a:t>9175197844</a:t>
            </a:r>
          </a:p>
          <a:p>
            <a:r>
              <a:rPr lang="en-US" sz="4800" dirty="0" smtClean="0">
                <a:hlinkClick r:id="rId3"/>
              </a:rPr>
              <a:t>fisic1100@ya.ru</a:t>
            </a:r>
            <a:endParaRPr lang="en-US" sz="4800" dirty="0" smtClean="0"/>
          </a:p>
          <a:p>
            <a:endParaRPr lang="ru-RU" dirty="0"/>
          </a:p>
        </p:txBody>
      </p:sp>
      <p:pic>
        <p:nvPicPr>
          <p:cNvPr id="31746" name="Picture 2" descr="D:\изображения\DSC_3423-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636912"/>
            <a:ext cx="1952448" cy="2917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  <a:solidFill>
            <a:srgbClr val="FFFF99"/>
          </a:solidFill>
        </p:spPr>
        <p:txBody>
          <a:bodyPr>
            <a:normAutofit/>
          </a:bodyPr>
          <a:lstStyle/>
          <a:p>
            <a:r>
              <a:rPr lang="ru-RU" sz="8000" b="1" dirty="0" smtClean="0"/>
              <a:t>5 класс и далее</a:t>
            </a:r>
            <a:endParaRPr lang="ru-RU" sz="6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4032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Основные программные акценты:</a:t>
            </a:r>
          </a:p>
          <a:p>
            <a:endParaRPr lang="ru-RU" dirty="0" smtClean="0"/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0070C0"/>
                </a:solidFill>
              </a:rPr>
              <a:t>Физика – вводный курс</a:t>
            </a:r>
          </a:p>
          <a:p>
            <a:pPr marL="514350" indent="-514350">
              <a:buAutoNum type="arabicPeriod"/>
            </a:pPr>
            <a:endParaRPr lang="ru-RU" sz="4000" b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C00000"/>
                </a:solidFill>
              </a:rPr>
              <a:t>Испанский язык</a:t>
            </a:r>
            <a:endParaRPr lang="ru-RU" b="1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948264" y="609329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Микулич АГ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8000" b="1" dirty="0" smtClean="0"/>
              <a:t>5 класс и далее</a:t>
            </a:r>
            <a:endParaRPr lang="ru-RU" sz="6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4032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Основные программные акценты:</a:t>
            </a:r>
          </a:p>
          <a:p>
            <a:endParaRPr lang="ru-RU" dirty="0" smtClean="0"/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0070C0"/>
                </a:solidFill>
              </a:rPr>
              <a:t>Физика – вводный курс</a:t>
            </a:r>
          </a:p>
          <a:p>
            <a:pPr marL="514350" indent="-514350">
              <a:buAutoNum type="arabicPeriod"/>
            </a:pPr>
            <a:endParaRPr lang="ru-RU" sz="4000" b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ru-RU" sz="4000" b="1" dirty="0" smtClean="0">
                <a:solidFill>
                  <a:srgbClr val="C00000"/>
                </a:solidFill>
              </a:rPr>
              <a:t>Испанский язык</a:t>
            </a:r>
            <a:endParaRPr lang="ru-RU" b="1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948264" y="609329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Микулич АГ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402</Words>
  <Application>Microsoft Office PowerPoint</Application>
  <PresentationFormat>Экран (4:3)</PresentationFormat>
  <Paragraphs>93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Tema de Office</vt:lpstr>
      <vt:lpstr>5 класс и далее</vt:lpstr>
      <vt:lpstr>ЦЕЛЬ</vt:lpstr>
      <vt:lpstr>Почему физика?</vt:lpstr>
      <vt:lpstr>Слайд 4</vt:lpstr>
      <vt:lpstr>Ключевой компонент вводного курса</vt:lpstr>
      <vt:lpstr>Влияние курса на дальнейшее образование по предмету физика</vt:lpstr>
      <vt:lpstr>Зачем нам испанский?</vt:lpstr>
      <vt:lpstr>Наши козыри</vt:lpstr>
      <vt:lpstr>Что кроме уроков испанского?</vt:lpstr>
      <vt:lpstr>Слайд 10</vt:lpstr>
      <vt:lpstr>Что кроме уроков?</vt:lpstr>
      <vt:lpstr>Слайд 12</vt:lpstr>
      <vt:lpstr>Слайд 13</vt:lpstr>
      <vt:lpstr>Слайд 14</vt:lpstr>
      <vt:lpstr>Слайд 15</vt:lpstr>
      <vt:lpstr>Классный руководитель</vt:lpstr>
      <vt:lpstr>5 класс и далее</vt:lpstr>
      <vt:lpstr>5 класс и далее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класс</dc:title>
  <dc:creator>Антонио</dc:creator>
  <cp:lastModifiedBy>Антонио</cp:lastModifiedBy>
  <cp:revision>43</cp:revision>
  <dcterms:created xsi:type="dcterms:W3CDTF">2014-05-12T17:53:14Z</dcterms:created>
  <dcterms:modified xsi:type="dcterms:W3CDTF">2014-05-15T19:00:25Z</dcterms:modified>
</cp:coreProperties>
</file>